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Staatliches" charset="1" panose="00000000000000000000"/>
      <p:regular r:id="rId16"/>
    </p:embeddedFont>
    <p:embeddedFont>
      <p:font typeface="Alice Bold" charset="1" panose="00000500000000000000"/>
      <p:regular r:id="rId17"/>
    </p:embeddedFont>
    <p:embeddedFont>
      <p:font typeface="HK Grotesk Bold" charset="1" panose="00000800000000000000"/>
      <p:regular r:id="rId18"/>
    </p:embeddedFont>
    <p:embeddedFont>
      <p:font typeface="Gagalin" charset="1" panose="00000500000000000000"/>
      <p:regular r:id="rId19"/>
    </p:embeddedFont>
    <p:embeddedFont>
      <p:font typeface="Alice" charset="1" panose="00000500000000000000"/>
      <p:regular r:id="rId20"/>
    </p:embeddedFont>
    <p:embeddedFont>
      <p:font typeface="DM Sans Bold" charset="1" panose="00000000000000000000"/>
      <p:regular r:id="rId21"/>
    </p:embeddedFont>
    <p:embeddedFont>
      <p:font typeface="Oswald" charset="1" panose="00000500000000000000"/>
      <p:regular r:id="rId22"/>
    </p:embeddedFont>
    <p:embeddedFont>
      <p:font typeface="Arimo" charset="1" panose="020B0604020202020204"/>
      <p:regular r:id="rId23"/>
    </p:embeddedFont>
    <p:embeddedFont>
      <p:font typeface="Open Sans" charset="1" panose="020B0606030504020204"/>
      <p:regular r:id="rId24"/>
    </p:embeddedFont>
    <p:embeddedFont>
      <p:font typeface="Open Sans Bold" charset="1" panose="020B0806030504020204"/>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ICKHXzx0.mp4>
</file>

<file path=ppt/media/image1.png>
</file>

<file path=ppt/media/image10.svg>
</file>

<file path=ppt/media/image11.png>
</file>

<file path=ppt/media/image12.svg>
</file>

<file path=ppt/media/image13.png>
</file>

<file path=ppt/media/image14.svg>
</file>

<file path=ppt/media/image15.jpeg>
</file>

<file path=ppt/media/image2.png>
</file>

<file path=ppt/media/image3.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https://mail.google.com/mail/u/0/#starred?compose=new"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VAGICKHXzx0.mp4" Type="http://schemas.openxmlformats.org/officeDocument/2006/relationships/video"/><Relationship Id="rId4" Target="../media/VAGICKHXzx0.mp4" Type="http://schemas.microsoft.com/office/2007/relationships/media"/></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7659121">
            <a:off x="15091031" y="5585714"/>
            <a:ext cx="7629294" cy="7828566"/>
          </a:xfrm>
          <a:custGeom>
            <a:avLst/>
            <a:gdLst/>
            <a:ahLst/>
            <a:cxnLst/>
            <a:rect r="r" b="b" t="t" l="l"/>
            <a:pathLst>
              <a:path h="7828566" w="7629294">
                <a:moveTo>
                  <a:pt x="0" y="0"/>
                </a:moveTo>
                <a:lnTo>
                  <a:pt x="7629294" y="0"/>
                </a:lnTo>
                <a:lnTo>
                  <a:pt x="7629294" y="7828566"/>
                </a:lnTo>
                <a:lnTo>
                  <a:pt x="0" y="78285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3258071" y="-4629150"/>
            <a:ext cx="9022634" cy="9258300"/>
          </a:xfrm>
          <a:custGeom>
            <a:avLst/>
            <a:gdLst/>
            <a:ahLst/>
            <a:cxnLst/>
            <a:rect r="r" b="b" t="t" l="l"/>
            <a:pathLst>
              <a:path h="9258300" w="9022634">
                <a:moveTo>
                  <a:pt x="0" y="0"/>
                </a:moveTo>
                <a:lnTo>
                  <a:pt x="9022634" y="0"/>
                </a:lnTo>
                <a:lnTo>
                  <a:pt x="9022634" y="9258300"/>
                </a:lnTo>
                <a:lnTo>
                  <a:pt x="0" y="92583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3593404" y="3202251"/>
            <a:ext cx="10458250" cy="3570449"/>
            <a:chOff x="0" y="0"/>
            <a:chExt cx="2019658" cy="689512"/>
          </a:xfrm>
        </p:grpSpPr>
        <p:sp>
          <p:nvSpPr>
            <p:cNvPr name="Freeform 6" id="6"/>
            <p:cNvSpPr/>
            <p:nvPr/>
          </p:nvSpPr>
          <p:spPr>
            <a:xfrm flipH="false" flipV="false" rot="0">
              <a:off x="0" y="0"/>
              <a:ext cx="2019658" cy="689512"/>
            </a:xfrm>
            <a:custGeom>
              <a:avLst/>
              <a:gdLst/>
              <a:ahLst/>
              <a:cxnLst/>
              <a:rect r="r" b="b" t="t" l="l"/>
              <a:pathLst>
                <a:path h="689512" w="2019658">
                  <a:moveTo>
                    <a:pt x="0" y="0"/>
                  </a:moveTo>
                  <a:lnTo>
                    <a:pt x="2019658" y="0"/>
                  </a:lnTo>
                  <a:lnTo>
                    <a:pt x="2019658" y="689512"/>
                  </a:lnTo>
                  <a:lnTo>
                    <a:pt x="0" y="689512"/>
                  </a:lnTo>
                  <a:close/>
                </a:path>
              </a:pathLst>
            </a:custGeom>
            <a:solidFill>
              <a:srgbClr val="000000">
                <a:alpha val="0"/>
              </a:srgbClr>
            </a:solidFill>
            <a:ln w="38100" cap="sq">
              <a:solidFill>
                <a:srgbClr val="000000"/>
              </a:solidFill>
              <a:prstDash val="solid"/>
              <a:miter/>
            </a:ln>
          </p:spPr>
        </p:sp>
        <p:sp>
          <p:nvSpPr>
            <p:cNvPr name="TextBox 7" id="7"/>
            <p:cNvSpPr txBox="true"/>
            <p:nvPr/>
          </p:nvSpPr>
          <p:spPr>
            <a:xfrm>
              <a:off x="0" y="-28575"/>
              <a:ext cx="2019658" cy="718087"/>
            </a:xfrm>
            <a:prstGeom prst="rect">
              <a:avLst/>
            </a:prstGeom>
          </p:spPr>
          <p:txBody>
            <a:bodyPr anchor="ctr" rtlCol="false" tIns="50800" lIns="50800" bIns="50800" rIns="50800"/>
            <a:lstStyle/>
            <a:p>
              <a:pPr algn="ctr">
                <a:lnSpc>
                  <a:spcPts val="2859"/>
                </a:lnSpc>
              </a:pPr>
            </a:p>
          </p:txBody>
        </p:sp>
      </p:grpSp>
      <p:sp>
        <p:nvSpPr>
          <p:cNvPr name="TextBox 8" id="8"/>
          <p:cNvSpPr txBox="true"/>
          <p:nvPr/>
        </p:nvSpPr>
        <p:spPr>
          <a:xfrm rot="0">
            <a:off x="3914875" y="3329140"/>
            <a:ext cx="9815307" cy="3202371"/>
          </a:xfrm>
          <a:prstGeom prst="rect">
            <a:avLst/>
          </a:prstGeom>
        </p:spPr>
        <p:txBody>
          <a:bodyPr anchor="t" rtlCol="false" tIns="0" lIns="0" bIns="0" rIns="0">
            <a:spAutoFit/>
          </a:bodyPr>
          <a:lstStyle/>
          <a:p>
            <a:pPr algn="ctr">
              <a:lnSpc>
                <a:spcPts val="8506"/>
              </a:lnSpc>
            </a:pPr>
            <a:r>
              <a:rPr lang="en-US" sz="6163" spc="493">
                <a:solidFill>
                  <a:srgbClr val="050A30"/>
                </a:solidFill>
                <a:latin typeface="Staatliches"/>
              </a:rPr>
              <a:t>COST AND PROFITABILITY OPTIMIZATION IN FOOD DELIVERY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grpSp>
        <p:nvGrpSpPr>
          <p:cNvPr name="Group 2" id="2"/>
          <p:cNvGrpSpPr/>
          <p:nvPr/>
        </p:nvGrpSpPr>
        <p:grpSpPr>
          <a:xfrm rot="0">
            <a:off x="286538" y="348599"/>
            <a:ext cx="17658363" cy="9589801"/>
            <a:chOff x="0" y="0"/>
            <a:chExt cx="4650762" cy="2525709"/>
          </a:xfrm>
        </p:grpSpPr>
        <p:sp>
          <p:nvSpPr>
            <p:cNvPr name="Freeform 3" id="3"/>
            <p:cNvSpPr/>
            <p:nvPr/>
          </p:nvSpPr>
          <p:spPr>
            <a:xfrm flipH="false" flipV="false" rot="0">
              <a:off x="0" y="0"/>
              <a:ext cx="4650762" cy="2525709"/>
            </a:xfrm>
            <a:custGeom>
              <a:avLst/>
              <a:gdLst/>
              <a:ahLst/>
              <a:cxnLst/>
              <a:rect r="r" b="b" t="t" l="l"/>
              <a:pathLst>
                <a:path h="2525709" w="4650762">
                  <a:moveTo>
                    <a:pt x="10961" y="0"/>
                  </a:moveTo>
                  <a:lnTo>
                    <a:pt x="4639802" y="0"/>
                  </a:lnTo>
                  <a:cubicBezTo>
                    <a:pt x="4645855" y="0"/>
                    <a:pt x="4650762" y="4907"/>
                    <a:pt x="4650762" y="10961"/>
                  </a:cubicBezTo>
                  <a:lnTo>
                    <a:pt x="4650762" y="2514748"/>
                  </a:lnTo>
                  <a:cubicBezTo>
                    <a:pt x="4650762" y="2520802"/>
                    <a:pt x="4645855" y="2525709"/>
                    <a:pt x="4639802" y="2525709"/>
                  </a:cubicBezTo>
                  <a:lnTo>
                    <a:pt x="10961" y="2525709"/>
                  </a:lnTo>
                  <a:cubicBezTo>
                    <a:pt x="4907" y="2525709"/>
                    <a:pt x="0" y="2520802"/>
                    <a:pt x="0" y="2514748"/>
                  </a:cubicBezTo>
                  <a:lnTo>
                    <a:pt x="0" y="10961"/>
                  </a:lnTo>
                  <a:cubicBezTo>
                    <a:pt x="0" y="4907"/>
                    <a:pt x="4907" y="0"/>
                    <a:pt x="10961" y="0"/>
                  </a:cubicBezTo>
                  <a:close/>
                </a:path>
              </a:pathLst>
            </a:custGeom>
            <a:solidFill>
              <a:srgbClr val="000000">
                <a:alpha val="0"/>
              </a:srgbClr>
            </a:solidFill>
            <a:ln w="19050" cap="rnd">
              <a:solidFill>
                <a:srgbClr val="000000"/>
              </a:solidFill>
              <a:prstDash val="solid"/>
              <a:round/>
            </a:ln>
          </p:spPr>
        </p:sp>
        <p:sp>
          <p:nvSpPr>
            <p:cNvPr name="TextBox 4" id="4"/>
            <p:cNvSpPr txBox="true"/>
            <p:nvPr/>
          </p:nvSpPr>
          <p:spPr>
            <a:xfrm>
              <a:off x="0" y="-57150"/>
              <a:ext cx="4650762" cy="2582859"/>
            </a:xfrm>
            <a:prstGeom prst="rect">
              <a:avLst/>
            </a:prstGeom>
          </p:spPr>
          <p:txBody>
            <a:bodyPr anchor="ctr" rtlCol="false" tIns="50800" lIns="50800" bIns="50800" rIns="50800"/>
            <a:lstStyle/>
            <a:p>
              <a:pPr algn="ctr">
                <a:lnSpc>
                  <a:spcPts val="3150"/>
                </a:lnSpc>
              </a:pPr>
            </a:p>
          </p:txBody>
        </p:sp>
      </p:grpSp>
      <p:sp>
        <p:nvSpPr>
          <p:cNvPr name="TextBox 5" id="5"/>
          <p:cNvSpPr txBox="true"/>
          <p:nvPr/>
        </p:nvSpPr>
        <p:spPr>
          <a:xfrm rot="0">
            <a:off x="4460057" y="6204681"/>
            <a:ext cx="9367887" cy="264795"/>
          </a:xfrm>
          <a:prstGeom prst="rect">
            <a:avLst/>
          </a:prstGeom>
        </p:spPr>
        <p:txBody>
          <a:bodyPr anchor="t" rtlCol="false" tIns="0" lIns="0" bIns="0" rIns="0">
            <a:spAutoFit/>
          </a:bodyPr>
          <a:lstStyle/>
          <a:p>
            <a:pPr algn="ctr" marL="0" indent="0" lvl="0">
              <a:lnSpc>
                <a:spcPts val="1979"/>
              </a:lnSpc>
              <a:spcBef>
                <a:spcPct val="0"/>
              </a:spcBef>
            </a:pPr>
            <a:r>
              <a:rPr lang="en-US" sz="2199" strike="noStrike" u="sng">
                <a:solidFill>
                  <a:srgbClr val="FFFFFF"/>
                </a:solidFill>
                <a:latin typeface="Open Sans"/>
                <a:hlinkClick r:id="rId2" tooltip="https://mail.google.com/mail/u/0/#starred?compose=new"/>
              </a:rPr>
              <a:t>amithaamitha816@gmail.com</a:t>
            </a:r>
          </a:p>
        </p:txBody>
      </p:sp>
      <p:sp>
        <p:nvSpPr>
          <p:cNvPr name="TextBox 6" id="6"/>
          <p:cNvSpPr txBox="true"/>
          <p:nvPr/>
        </p:nvSpPr>
        <p:spPr>
          <a:xfrm rot="0">
            <a:off x="1028700" y="4575810"/>
            <a:ext cx="16230600" cy="1295400"/>
          </a:xfrm>
          <a:prstGeom prst="rect">
            <a:avLst/>
          </a:prstGeom>
        </p:spPr>
        <p:txBody>
          <a:bodyPr anchor="t" rtlCol="false" tIns="0" lIns="0" bIns="0" rIns="0">
            <a:spAutoFit/>
          </a:bodyPr>
          <a:lstStyle/>
          <a:p>
            <a:pPr algn="ctr" marL="0" indent="0" lvl="0">
              <a:lnSpc>
                <a:spcPts val="9450"/>
              </a:lnSpc>
              <a:spcBef>
                <a:spcPct val="0"/>
              </a:spcBef>
            </a:pPr>
            <a:r>
              <a:rPr lang="en-US" sz="10500" strike="noStrike" u="none">
                <a:solidFill>
                  <a:srgbClr val="FFFFFF"/>
                </a:solidFill>
                <a:latin typeface="Open Sans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sp>
        <p:nvSpPr>
          <p:cNvPr name="Freeform 2" id="2"/>
          <p:cNvSpPr/>
          <p:nvPr/>
        </p:nvSpPr>
        <p:spPr>
          <a:xfrm flipH="false" flipV="false" rot="7659121">
            <a:off x="-4012602" y="5585714"/>
            <a:ext cx="7629294" cy="7828566"/>
          </a:xfrm>
          <a:custGeom>
            <a:avLst/>
            <a:gdLst/>
            <a:ahLst/>
            <a:cxnLst/>
            <a:rect r="r" b="b" t="t" l="l"/>
            <a:pathLst>
              <a:path h="7828566" w="7629294">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5019320" y="3234710"/>
            <a:ext cx="1400485" cy="5035015"/>
            <a:chOff x="0" y="0"/>
            <a:chExt cx="368852" cy="1326095"/>
          </a:xfrm>
        </p:grpSpPr>
        <p:sp>
          <p:nvSpPr>
            <p:cNvPr name="Freeform 4" id="4"/>
            <p:cNvSpPr/>
            <p:nvPr/>
          </p:nvSpPr>
          <p:spPr>
            <a:xfrm flipH="false" flipV="false" rot="0">
              <a:off x="0" y="0"/>
              <a:ext cx="368852" cy="1326095"/>
            </a:xfrm>
            <a:custGeom>
              <a:avLst/>
              <a:gdLst/>
              <a:ahLst/>
              <a:cxnLst/>
              <a:rect r="r" b="b" t="t" l="l"/>
              <a:pathLst>
                <a:path h="1326095" w="368852">
                  <a:moveTo>
                    <a:pt x="0" y="0"/>
                  </a:moveTo>
                  <a:lnTo>
                    <a:pt x="368852" y="0"/>
                  </a:lnTo>
                  <a:lnTo>
                    <a:pt x="368852" y="1326095"/>
                  </a:lnTo>
                  <a:lnTo>
                    <a:pt x="0" y="1326095"/>
                  </a:lnTo>
                  <a:close/>
                </a:path>
              </a:pathLst>
            </a:custGeom>
            <a:solidFill>
              <a:srgbClr val="F4F6FC"/>
            </a:solidFill>
          </p:spPr>
        </p:sp>
        <p:sp>
          <p:nvSpPr>
            <p:cNvPr name="TextBox 5" id="5"/>
            <p:cNvSpPr txBox="true"/>
            <p:nvPr/>
          </p:nvSpPr>
          <p:spPr>
            <a:xfrm>
              <a:off x="0" y="-28575"/>
              <a:ext cx="368852" cy="1354670"/>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4980992" y="1027469"/>
            <a:ext cx="7416941" cy="1679670"/>
          </a:xfrm>
          <a:prstGeom prst="rect">
            <a:avLst/>
          </a:prstGeom>
        </p:spPr>
        <p:txBody>
          <a:bodyPr anchor="t" rtlCol="false" tIns="0" lIns="0" bIns="0" rIns="0">
            <a:spAutoFit/>
          </a:bodyPr>
          <a:lstStyle/>
          <a:p>
            <a:pPr algn="ctr">
              <a:lnSpc>
                <a:spcPts val="13602"/>
              </a:lnSpc>
            </a:pPr>
            <a:r>
              <a:rPr lang="en-US" sz="9856">
                <a:solidFill>
                  <a:srgbClr val="F4F6FC"/>
                </a:solidFill>
                <a:latin typeface="Alice Bold"/>
              </a:rPr>
              <a:t>Content</a:t>
            </a:r>
          </a:p>
        </p:txBody>
      </p:sp>
      <p:sp>
        <p:nvSpPr>
          <p:cNvPr name="Freeform 7" id="7"/>
          <p:cNvSpPr/>
          <p:nvPr/>
        </p:nvSpPr>
        <p:spPr>
          <a:xfrm flipH="false" flipV="false" rot="2016048">
            <a:off x="12243487" y="-1005305"/>
            <a:ext cx="10749463" cy="2687366"/>
          </a:xfrm>
          <a:custGeom>
            <a:avLst/>
            <a:gdLst/>
            <a:ahLst/>
            <a:cxnLst/>
            <a:rect r="r" b="b" t="t" l="l"/>
            <a:pathLst>
              <a:path h="2687366" w="10749463">
                <a:moveTo>
                  <a:pt x="0" y="0"/>
                </a:moveTo>
                <a:lnTo>
                  <a:pt x="10749463" y="0"/>
                </a:lnTo>
                <a:lnTo>
                  <a:pt x="10749463" y="2687365"/>
                </a:lnTo>
                <a:lnTo>
                  <a:pt x="0" y="268736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5231353" y="3225185"/>
            <a:ext cx="937219" cy="657225"/>
          </a:xfrm>
          <a:prstGeom prst="rect">
            <a:avLst/>
          </a:prstGeom>
        </p:spPr>
        <p:txBody>
          <a:bodyPr anchor="t" rtlCol="false" tIns="0" lIns="0" bIns="0" rIns="0">
            <a:spAutoFit/>
          </a:bodyPr>
          <a:lstStyle/>
          <a:p>
            <a:pPr algn="ctr">
              <a:lnSpc>
                <a:spcPts val="5126"/>
              </a:lnSpc>
            </a:pPr>
            <a:r>
              <a:rPr lang="en-US" sz="4271" spc="341">
                <a:solidFill>
                  <a:srgbClr val="050A30"/>
                </a:solidFill>
                <a:latin typeface="HK Grotesk Bold"/>
              </a:rPr>
              <a:t>01</a:t>
            </a:r>
          </a:p>
        </p:txBody>
      </p:sp>
      <p:sp>
        <p:nvSpPr>
          <p:cNvPr name="TextBox 9" id="9"/>
          <p:cNvSpPr txBox="true"/>
          <p:nvPr/>
        </p:nvSpPr>
        <p:spPr>
          <a:xfrm rot="0">
            <a:off x="5231353" y="4022304"/>
            <a:ext cx="937219" cy="657225"/>
          </a:xfrm>
          <a:prstGeom prst="rect">
            <a:avLst/>
          </a:prstGeom>
        </p:spPr>
        <p:txBody>
          <a:bodyPr anchor="t" rtlCol="false" tIns="0" lIns="0" bIns="0" rIns="0">
            <a:spAutoFit/>
          </a:bodyPr>
          <a:lstStyle/>
          <a:p>
            <a:pPr algn="ctr">
              <a:lnSpc>
                <a:spcPts val="5126"/>
              </a:lnSpc>
            </a:pPr>
            <a:r>
              <a:rPr lang="en-US" sz="4271" spc="341">
                <a:solidFill>
                  <a:srgbClr val="050A30"/>
                </a:solidFill>
                <a:latin typeface="HK Grotesk Bold"/>
              </a:rPr>
              <a:t>02</a:t>
            </a:r>
          </a:p>
        </p:txBody>
      </p:sp>
      <p:sp>
        <p:nvSpPr>
          <p:cNvPr name="TextBox 10" id="10"/>
          <p:cNvSpPr txBox="true"/>
          <p:nvPr/>
        </p:nvSpPr>
        <p:spPr>
          <a:xfrm rot="0">
            <a:off x="5231353" y="4903461"/>
            <a:ext cx="937219" cy="657225"/>
          </a:xfrm>
          <a:prstGeom prst="rect">
            <a:avLst/>
          </a:prstGeom>
        </p:spPr>
        <p:txBody>
          <a:bodyPr anchor="t" rtlCol="false" tIns="0" lIns="0" bIns="0" rIns="0">
            <a:spAutoFit/>
          </a:bodyPr>
          <a:lstStyle/>
          <a:p>
            <a:pPr algn="ctr">
              <a:lnSpc>
                <a:spcPts val="5126"/>
              </a:lnSpc>
            </a:pPr>
            <a:r>
              <a:rPr lang="en-US" sz="4271" spc="341">
                <a:solidFill>
                  <a:srgbClr val="050A30"/>
                </a:solidFill>
                <a:latin typeface="HK Grotesk Bold"/>
              </a:rPr>
              <a:t>03</a:t>
            </a:r>
          </a:p>
        </p:txBody>
      </p:sp>
      <p:sp>
        <p:nvSpPr>
          <p:cNvPr name="TextBox 11" id="11"/>
          <p:cNvSpPr txBox="true"/>
          <p:nvPr/>
        </p:nvSpPr>
        <p:spPr>
          <a:xfrm rot="0">
            <a:off x="5231353" y="5700580"/>
            <a:ext cx="937219" cy="657225"/>
          </a:xfrm>
          <a:prstGeom prst="rect">
            <a:avLst/>
          </a:prstGeom>
        </p:spPr>
        <p:txBody>
          <a:bodyPr anchor="t" rtlCol="false" tIns="0" lIns="0" bIns="0" rIns="0">
            <a:spAutoFit/>
          </a:bodyPr>
          <a:lstStyle/>
          <a:p>
            <a:pPr algn="ctr">
              <a:lnSpc>
                <a:spcPts val="5126"/>
              </a:lnSpc>
            </a:pPr>
            <a:r>
              <a:rPr lang="en-US" sz="4271" spc="341">
                <a:solidFill>
                  <a:srgbClr val="050A30"/>
                </a:solidFill>
                <a:latin typeface="HK Grotesk Bold"/>
              </a:rPr>
              <a:t>04</a:t>
            </a:r>
          </a:p>
        </p:txBody>
      </p:sp>
      <p:sp>
        <p:nvSpPr>
          <p:cNvPr name="TextBox 12" id="12"/>
          <p:cNvSpPr txBox="true"/>
          <p:nvPr/>
        </p:nvSpPr>
        <p:spPr>
          <a:xfrm rot="0">
            <a:off x="5250954" y="6492957"/>
            <a:ext cx="937219" cy="657225"/>
          </a:xfrm>
          <a:prstGeom prst="rect">
            <a:avLst/>
          </a:prstGeom>
        </p:spPr>
        <p:txBody>
          <a:bodyPr anchor="t" rtlCol="false" tIns="0" lIns="0" bIns="0" rIns="0">
            <a:spAutoFit/>
          </a:bodyPr>
          <a:lstStyle/>
          <a:p>
            <a:pPr algn="ctr">
              <a:lnSpc>
                <a:spcPts val="5126"/>
              </a:lnSpc>
            </a:pPr>
            <a:r>
              <a:rPr lang="en-US" sz="4271" spc="341">
                <a:solidFill>
                  <a:srgbClr val="050A30"/>
                </a:solidFill>
                <a:latin typeface="HK Grotesk Bold"/>
              </a:rPr>
              <a:t>05</a:t>
            </a:r>
          </a:p>
        </p:txBody>
      </p:sp>
      <p:sp>
        <p:nvSpPr>
          <p:cNvPr name="TextBox 13" id="13"/>
          <p:cNvSpPr txBox="true"/>
          <p:nvPr/>
        </p:nvSpPr>
        <p:spPr>
          <a:xfrm rot="0">
            <a:off x="5250954" y="7323921"/>
            <a:ext cx="937219" cy="657225"/>
          </a:xfrm>
          <a:prstGeom prst="rect">
            <a:avLst/>
          </a:prstGeom>
        </p:spPr>
        <p:txBody>
          <a:bodyPr anchor="t" rtlCol="false" tIns="0" lIns="0" bIns="0" rIns="0">
            <a:spAutoFit/>
          </a:bodyPr>
          <a:lstStyle/>
          <a:p>
            <a:pPr algn="ctr">
              <a:lnSpc>
                <a:spcPts val="5126"/>
              </a:lnSpc>
            </a:pPr>
            <a:r>
              <a:rPr lang="en-US" sz="4271" spc="341">
                <a:solidFill>
                  <a:srgbClr val="050A30"/>
                </a:solidFill>
                <a:latin typeface="HK Grotesk Bold"/>
              </a:rPr>
              <a:t>06</a:t>
            </a:r>
          </a:p>
        </p:txBody>
      </p:sp>
      <p:sp>
        <p:nvSpPr>
          <p:cNvPr name="TextBox 14" id="14"/>
          <p:cNvSpPr txBox="true"/>
          <p:nvPr/>
        </p:nvSpPr>
        <p:spPr>
          <a:xfrm rot="0">
            <a:off x="6607430" y="3308756"/>
            <a:ext cx="5790503" cy="454362"/>
          </a:xfrm>
          <a:prstGeom prst="rect">
            <a:avLst/>
          </a:prstGeom>
        </p:spPr>
        <p:txBody>
          <a:bodyPr anchor="t" rtlCol="false" tIns="0" lIns="0" bIns="0" rIns="0">
            <a:spAutoFit/>
          </a:bodyPr>
          <a:lstStyle/>
          <a:p>
            <a:pPr algn="l">
              <a:lnSpc>
                <a:spcPts val="3621"/>
              </a:lnSpc>
            </a:pPr>
            <a:r>
              <a:rPr lang="en-US" sz="2624">
                <a:solidFill>
                  <a:srgbClr val="F4F6FC"/>
                </a:solidFill>
                <a:latin typeface="Alice Bold"/>
              </a:rPr>
              <a:t>Problem Statement</a:t>
            </a:r>
          </a:p>
        </p:txBody>
      </p:sp>
      <p:sp>
        <p:nvSpPr>
          <p:cNvPr name="TextBox 15" id="15"/>
          <p:cNvSpPr txBox="true"/>
          <p:nvPr/>
        </p:nvSpPr>
        <p:spPr>
          <a:xfrm rot="0">
            <a:off x="6607430" y="4108305"/>
            <a:ext cx="6076629" cy="454362"/>
          </a:xfrm>
          <a:prstGeom prst="rect">
            <a:avLst/>
          </a:prstGeom>
        </p:spPr>
        <p:txBody>
          <a:bodyPr anchor="t" rtlCol="false" tIns="0" lIns="0" bIns="0" rIns="0">
            <a:spAutoFit/>
          </a:bodyPr>
          <a:lstStyle/>
          <a:p>
            <a:pPr algn="l">
              <a:lnSpc>
                <a:spcPts val="3621"/>
              </a:lnSpc>
            </a:pPr>
            <a:r>
              <a:rPr lang="en-US" sz="2624">
                <a:solidFill>
                  <a:srgbClr val="F4F6FC"/>
                </a:solidFill>
                <a:latin typeface="Alice Bold"/>
              </a:rPr>
              <a:t>Dataset</a:t>
            </a:r>
          </a:p>
        </p:txBody>
      </p:sp>
      <p:sp>
        <p:nvSpPr>
          <p:cNvPr name="TextBox 16" id="16"/>
          <p:cNvSpPr txBox="true"/>
          <p:nvPr/>
        </p:nvSpPr>
        <p:spPr>
          <a:xfrm rot="0">
            <a:off x="6607430" y="5028395"/>
            <a:ext cx="5790503" cy="454362"/>
          </a:xfrm>
          <a:prstGeom prst="rect">
            <a:avLst/>
          </a:prstGeom>
        </p:spPr>
        <p:txBody>
          <a:bodyPr anchor="t" rtlCol="false" tIns="0" lIns="0" bIns="0" rIns="0">
            <a:spAutoFit/>
          </a:bodyPr>
          <a:lstStyle/>
          <a:p>
            <a:pPr algn="l" marL="0" indent="0" lvl="0">
              <a:lnSpc>
                <a:spcPts val="3621"/>
              </a:lnSpc>
              <a:spcBef>
                <a:spcPct val="0"/>
              </a:spcBef>
            </a:pPr>
            <a:r>
              <a:rPr lang="en-US" sz="2624">
                <a:solidFill>
                  <a:srgbClr val="F4F6FC"/>
                </a:solidFill>
                <a:latin typeface="Alice Bold"/>
              </a:rPr>
              <a:t>Process</a:t>
            </a:r>
          </a:p>
        </p:txBody>
      </p:sp>
      <p:sp>
        <p:nvSpPr>
          <p:cNvPr name="TextBox 17" id="17"/>
          <p:cNvSpPr txBox="true"/>
          <p:nvPr/>
        </p:nvSpPr>
        <p:spPr>
          <a:xfrm rot="0">
            <a:off x="6607430" y="5822613"/>
            <a:ext cx="6076629" cy="454362"/>
          </a:xfrm>
          <a:prstGeom prst="rect">
            <a:avLst/>
          </a:prstGeom>
        </p:spPr>
        <p:txBody>
          <a:bodyPr anchor="t" rtlCol="false" tIns="0" lIns="0" bIns="0" rIns="0">
            <a:spAutoFit/>
          </a:bodyPr>
          <a:lstStyle/>
          <a:p>
            <a:pPr algn="l" marL="0" indent="0" lvl="0">
              <a:lnSpc>
                <a:spcPts val="3621"/>
              </a:lnSpc>
              <a:spcBef>
                <a:spcPct val="0"/>
              </a:spcBef>
            </a:pPr>
            <a:r>
              <a:rPr lang="en-US" sz="2624">
                <a:solidFill>
                  <a:srgbClr val="F4F6FC"/>
                </a:solidFill>
                <a:latin typeface="Alice Bold"/>
              </a:rPr>
              <a:t>Task</a:t>
            </a:r>
          </a:p>
        </p:txBody>
      </p:sp>
      <p:sp>
        <p:nvSpPr>
          <p:cNvPr name="TextBox 18" id="18"/>
          <p:cNvSpPr txBox="true"/>
          <p:nvPr/>
        </p:nvSpPr>
        <p:spPr>
          <a:xfrm rot="0">
            <a:off x="6607430" y="6622161"/>
            <a:ext cx="5790503" cy="454362"/>
          </a:xfrm>
          <a:prstGeom prst="rect">
            <a:avLst/>
          </a:prstGeom>
        </p:spPr>
        <p:txBody>
          <a:bodyPr anchor="t" rtlCol="false" tIns="0" lIns="0" bIns="0" rIns="0">
            <a:spAutoFit/>
          </a:bodyPr>
          <a:lstStyle/>
          <a:p>
            <a:pPr algn="l" marL="0" indent="0" lvl="0">
              <a:lnSpc>
                <a:spcPts val="3621"/>
              </a:lnSpc>
              <a:spcBef>
                <a:spcPct val="0"/>
              </a:spcBef>
            </a:pPr>
            <a:r>
              <a:rPr lang="en-US" sz="2624">
                <a:solidFill>
                  <a:srgbClr val="F4F6FC"/>
                </a:solidFill>
                <a:latin typeface="Alice Bold"/>
              </a:rPr>
              <a:t>Results</a:t>
            </a:r>
          </a:p>
        </p:txBody>
      </p:sp>
      <p:sp>
        <p:nvSpPr>
          <p:cNvPr name="TextBox 19" id="19"/>
          <p:cNvSpPr txBox="true"/>
          <p:nvPr/>
        </p:nvSpPr>
        <p:spPr>
          <a:xfrm rot="0">
            <a:off x="6607430" y="7512132"/>
            <a:ext cx="6076629" cy="454362"/>
          </a:xfrm>
          <a:prstGeom prst="rect">
            <a:avLst/>
          </a:prstGeom>
        </p:spPr>
        <p:txBody>
          <a:bodyPr anchor="t" rtlCol="false" tIns="0" lIns="0" bIns="0" rIns="0">
            <a:spAutoFit/>
          </a:bodyPr>
          <a:lstStyle/>
          <a:p>
            <a:pPr algn="l" marL="0" indent="0" lvl="0">
              <a:lnSpc>
                <a:spcPts val="3621"/>
              </a:lnSpc>
              <a:spcBef>
                <a:spcPct val="0"/>
              </a:spcBef>
            </a:pPr>
            <a:r>
              <a:rPr lang="en-US" sz="2624">
                <a:solidFill>
                  <a:srgbClr val="F4F6FC"/>
                </a:solidFill>
                <a:latin typeface="Alice Bold"/>
              </a:rPr>
              <a:t>Summary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2142191" y="4828880"/>
            <a:ext cx="9752965" cy="1032847"/>
          </a:xfrm>
          <a:custGeom>
            <a:avLst/>
            <a:gdLst/>
            <a:ahLst/>
            <a:cxnLst/>
            <a:rect r="r" b="b" t="t" l="l"/>
            <a:pathLst>
              <a:path h="1032847" w="9752965">
                <a:moveTo>
                  <a:pt x="0" y="0"/>
                </a:moveTo>
                <a:lnTo>
                  <a:pt x="9752965" y="0"/>
                </a:lnTo>
                <a:lnTo>
                  <a:pt x="9752965" y="1032847"/>
                </a:lnTo>
                <a:lnTo>
                  <a:pt x="0" y="1032847"/>
                </a:lnTo>
                <a:lnTo>
                  <a:pt x="0" y="0"/>
                </a:lnTo>
                <a:close/>
              </a:path>
            </a:pathLst>
          </a:custGeom>
          <a:blipFill>
            <a:blip r:embed="rId3"/>
            <a:stretch>
              <a:fillRect l="0" t="-86495" r="0" b="0"/>
            </a:stretch>
          </a:blipFill>
        </p:spPr>
      </p:sp>
      <p:grpSp>
        <p:nvGrpSpPr>
          <p:cNvPr name="Group 4" id="4"/>
          <p:cNvGrpSpPr/>
          <p:nvPr/>
        </p:nvGrpSpPr>
        <p:grpSpPr>
          <a:xfrm rot="0">
            <a:off x="0" y="-138400"/>
            <a:ext cx="18721457" cy="10275721"/>
            <a:chOff x="0" y="0"/>
            <a:chExt cx="7173000" cy="3937073"/>
          </a:xfrm>
        </p:grpSpPr>
        <p:sp>
          <p:nvSpPr>
            <p:cNvPr name="Freeform 5" id="5"/>
            <p:cNvSpPr/>
            <p:nvPr/>
          </p:nvSpPr>
          <p:spPr>
            <a:xfrm flipH="false" flipV="false" rot="0">
              <a:off x="0" y="0"/>
              <a:ext cx="7173000" cy="3937073"/>
            </a:xfrm>
            <a:custGeom>
              <a:avLst/>
              <a:gdLst/>
              <a:ahLst/>
              <a:cxnLst/>
              <a:rect r="r" b="b" t="t" l="l"/>
              <a:pathLst>
                <a:path h="3937073" w="7173000">
                  <a:moveTo>
                    <a:pt x="0" y="0"/>
                  </a:moveTo>
                  <a:lnTo>
                    <a:pt x="7173000" y="0"/>
                  </a:lnTo>
                  <a:lnTo>
                    <a:pt x="7173000" y="3937073"/>
                  </a:lnTo>
                  <a:lnTo>
                    <a:pt x="0" y="3937073"/>
                  </a:lnTo>
                  <a:close/>
                </a:path>
              </a:pathLst>
            </a:custGeom>
            <a:solidFill>
              <a:srgbClr val="050A30"/>
            </a:solidFill>
          </p:spPr>
        </p:sp>
        <p:sp>
          <p:nvSpPr>
            <p:cNvPr name="TextBox 6" id="6"/>
            <p:cNvSpPr txBox="true"/>
            <p:nvPr/>
          </p:nvSpPr>
          <p:spPr>
            <a:xfrm>
              <a:off x="0" y="-19050"/>
              <a:ext cx="7173000" cy="3956123"/>
            </a:xfrm>
            <a:prstGeom prst="rect">
              <a:avLst/>
            </a:prstGeom>
          </p:spPr>
          <p:txBody>
            <a:bodyPr anchor="ctr" rtlCol="false" tIns="50800" lIns="50800" bIns="50800" rIns="50800"/>
            <a:lstStyle/>
            <a:p>
              <a:pPr algn="ctr">
                <a:lnSpc>
                  <a:spcPts val="2859"/>
                </a:lnSpc>
              </a:pPr>
            </a:p>
          </p:txBody>
        </p:sp>
      </p:grpSp>
      <p:sp>
        <p:nvSpPr>
          <p:cNvPr name="Freeform 7" id="7"/>
          <p:cNvSpPr/>
          <p:nvPr/>
        </p:nvSpPr>
        <p:spPr>
          <a:xfrm flipH="false" flipV="false" rot="0">
            <a:off x="1647957" y="4549635"/>
            <a:ext cx="1431832" cy="1452966"/>
          </a:xfrm>
          <a:custGeom>
            <a:avLst/>
            <a:gdLst/>
            <a:ahLst/>
            <a:cxnLst/>
            <a:rect r="r" b="b" t="t" l="l"/>
            <a:pathLst>
              <a:path h="1452966" w="1431832">
                <a:moveTo>
                  <a:pt x="0" y="0"/>
                </a:moveTo>
                <a:lnTo>
                  <a:pt x="1431832" y="0"/>
                </a:lnTo>
                <a:lnTo>
                  <a:pt x="1431832" y="1452966"/>
                </a:lnTo>
                <a:lnTo>
                  <a:pt x="0" y="14529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028700" y="471372"/>
            <a:ext cx="10424996" cy="1468403"/>
          </a:xfrm>
          <a:prstGeom prst="rect">
            <a:avLst/>
          </a:prstGeom>
        </p:spPr>
        <p:txBody>
          <a:bodyPr anchor="t" rtlCol="false" tIns="0" lIns="0" bIns="0" rIns="0">
            <a:spAutoFit/>
          </a:bodyPr>
          <a:lstStyle/>
          <a:p>
            <a:pPr algn="l">
              <a:lnSpc>
                <a:spcPts val="11981"/>
              </a:lnSpc>
            </a:pPr>
            <a:r>
              <a:rPr lang="en-US" sz="8682" spc="-173">
                <a:solidFill>
                  <a:srgbClr val="FFFFFF"/>
                </a:solidFill>
                <a:latin typeface="Gagalin"/>
              </a:rPr>
              <a:t>Problem Statement</a:t>
            </a:r>
          </a:p>
        </p:txBody>
      </p:sp>
      <p:sp>
        <p:nvSpPr>
          <p:cNvPr name="TextBox 9" id="9"/>
          <p:cNvSpPr txBox="true"/>
          <p:nvPr/>
        </p:nvSpPr>
        <p:spPr>
          <a:xfrm rot="0">
            <a:off x="3851166" y="2830506"/>
            <a:ext cx="13408134" cy="5536968"/>
          </a:xfrm>
          <a:prstGeom prst="rect">
            <a:avLst/>
          </a:prstGeom>
        </p:spPr>
        <p:txBody>
          <a:bodyPr anchor="t" rtlCol="false" tIns="0" lIns="0" bIns="0" rIns="0">
            <a:spAutoFit/>
          </a:bodyPr>
          <a:lstStyle/>
          <a:p>
            <a:pPr algn="just">
              <a:lnSpc>
                <a:spcPts val="4396"/>
              </a:lnSpc>
            </a:pPr>
            <a:r>
              <a:rPr lang="en-US" sz="2931">
                <a:solidFill>
                  <a:srgbClr val="F3F6FA"/>
                </a:solidFill>
                <a:latin typeface="Alice"/>
              </a:rPr>
              <a:t>The food delivery service is struggling to achieve profitability, facing challenges across its operations. The company seeks a comprehensive evaluation to optimize cost and profitability, aiming to identify opportunities for cost reduction, revenue enhancement, and the implementation of effective pricing or commission strategies. </a:t>
            </a:r>
          </a:p>
          <a:p>
            <a:pPr algn="just" marL="0" indent="0" lvl="0">
              <a:lnSpc>
                <a:spcPts val="4396"/>
              </a:lnSpc>
            </a:pPr>
            <a:r>
              <a:rPr lang="en-US" sz="2931">
                <a:solidFill>
                  <a:srgbClr val="F3F6FA"/>
                </a:solidFill>
                <a:latin typeface="Alice"/>
              </a:rPr>
              <a:t>The analysis will focus on examining all costs associated with delivering food orders, including direct expenses like delivery fees and packaging, as well as indirect expenses like customer discounts and restaurant commission fees. The goal is to provide insights into the service's profitability on a per-order basis and to develop strategies to improve financial performance.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2142191" y="4828880"/>
            <a:ext cx="9752965" cy="1032847"/>
          </a:xfrm>
          <a:custGeom>
            <a:avLst/>
            <a:gdLst/>
            <a:ahLst/>
            <a:cxnLst/>
            <a:rect r="r" b="b" t="t" l="l"/>
            <a:pathLst>
              <a:path h="1032847" w="9752965">
                <a:moveTo>
                  <a:pt x="0" y="0"/>
                </a:moveTo>
                <a:lnTo>
                  <a:pt x="9752965" y="0"/>
                </a:lnTo>
                <a:lnTo>
                  <a:pt x="9752965" y="1032847"/>
                </a:lnTo>
                <a:lnTo>
                  <a:pt x="0" y="1032847"/>
                </a:lnTo>
                <a:lnTo>
                  <a:pt x="0" y="0"/>
                </a:lnTo>
                <a:close/>
              </a:path>
            </a:pathLst>
          </a:custGeom>
          <a:blipFill>
            <a:blip r:embed="rId3"/>
            <a:stretch>
              <a:fillRect l="0" t="-86495" r="0" b="0"/>
            </a:stretch>
          </a:blipFill>
        </p:spPr>
      </p:sp>
      <p:grpSp>
        <p:nvGrpSpPr>
          <p:cNvPr name="Group 4" id="4"/>
          <p:cNvGrpSpPr/>
          <p:nvPr/>
        </p:nvGrpSpPr>
        <p:grpSpPr>
          <a:xfrm rot="0">
            <a:off x="0" y="0"/>
            <a:ext cx="18606646" cy="10287000"/>
            <a:chOff x="0" y="0"/>
            <a:chExt cx="7129011" cy="3941395"/>
          </a:xfrm>
        </p:grpSpPr>
        <p:sp>
          <p:nvSpPr>
            <p:cNvPr name="Freeform 5" id="5"/>
            <p:cNvSpPr/>
            <p:nvPr/>
          </p:nvSpPr>
          <p:spPr>
            <a:xfrm flipH="false" flipV="false" rot="0">
              <a:off x="0" y="0"/>
              <a:ext cx="7129011" cy="3941395"/>
            </a:xfrm>
            <a:custGeom>
              <a:avLst/>
              <a:gdLst/>
              <a:ahLst/>
              <a:cxnLst/>
              <a:rect r="r" b="b" t="t" l="l"/>
              <a:pathLst>
                <a:path h="3941395" w="7129011">
                  <a:moveTo>
                    <a:pt x="0" y="0"/>
                  </a:moveTo>
                  <a:lnTo>
                    <a:pt x="7129011" y="0"/>
                  </a:lnTo>
                  <a:lnTo>
                    <a:pt x="7129011" y="3941395"/>
                  </a:lnTo>
                  <a:lnTo>
                    <a:pt x="0" y="3941395"/>
                  </a:lnTo>
                  <a:close/>
                </a:path>
              </a:pathLst>
            </a:custGeom>
            <a:solidFill>
              <a:srgbClr val="050A30"/>
            </a:solidFill>
          </p:spPr>
        </p:sp>
        <p:sp>
          <p:nvSpPr>
            <p:cNvPr name="TextBox 6" id="6"/>
            <p:cNvSpPr txBox="true"/>
            <p:nvPr/>
          </p:nvSpPr>
          <p:spPr>
            <a:xfrm>
              <a:off x="0" y="-19050"/>
              <a:ext cx="7129011" cy="3960445"/>
            </a:xfrm>
            <a:prstGeom prst="rect">
              <a:avLst/>
            </a:prstGeom>
          </p:spPr>
          <p:txBody>
            <a:bodyPr anchor="ctr" rtlCol="false" tIns="50800" lIns="50800" bIns="50800" rIns="50800"/>
            <a:lstStyle/>
            <a:p>
              <a:pPr algn="ctr">
                <a:lnSpc>
                  <a:spcPts val="2859"/>
                </a:lnSpc>
              </a:pPr>
            </a:p>
          </p:txBody>
        </p:sp>
      </p:grpSp>
      <p:sp>
        <p:nvSpPr>
          <p:cNvPr name="TextBox 7" id="7"/>
          <p:cNvSpPr txBox="true"/>
          <p:nvPr/>
        </p:nvSpPr>
        <p:spPr>
          <a:xfrm rot="0">
            <a:off x="1028700" y="471372"/>
            <a:ext cx="10424996" cy="1468403"/>
          </a:xfrm>
          <a:prstGeom prst="rect">
            <a:avLst/>
          </a:prstGeom>
        </p:spPr>
        <p:txBody>
          <a:bodyPr anchor="t" rtlCol="false" tIns="0" lIns="0" bIns="0" rIns="0">
            <a:spAutoFit/>
          </a:bodyPr>
          <a:lstStyle/>
          <a:p>
            <a:pPr algn="l">
              <a:lnSpc>
                <a:spcPts val="11981"/>
              </a:lnSpc>
            </a:pPr>
            <a:r>
              <a:rPr lang="en-US" sz="8682" spc="-173">
                <a:solidFill>
                  <a:srgbClr val="FFFFFF"/>
                </a:solidFill>
                <a:latin typeface="Gagalin"/>
              </a:rPr>
              <a:t>DataSet</a:t>
            </a:r>
          </a:p>
        </p:txBody>
      </p:sp>
      <p:sp>
        <p:nvSpPr>
          <p:cNvPr name="TextBox 8" id="8"/>
          <p:cNvSpPr txBox="true"/>
          <p:nvPr/>
        </p:nvSpPr>
        <p:spPr>
          <a:xfrm rot="0">
            <a:off x="1219847" y="2178413"/>
            <a:ext cx="11033682" cy="3905251"/>
          </a:xfrm>
          <a:prstGeom prst="rect">
            <a:avLst/>
          </a:prstGeom>
        </p:spPr>
        <p:txBody>
          <a:bodyPr anchor="t" rtlCol="false" tIns="0" lIns="0" bIns="0" rIns="0">
            <a:spAutoFit/>
          </a:bodyPr>
          <a:lstStyle/>
          <a:p>
            <a:pPr algn="just">
              <a:lnSpc>
                <a:spcPts val="4499"/>
              </a:lnSpc>
            </a:pPr>
            <a:r>
              <a:rPr lang="en-US" sz="2999">
                <a:solidFill>
                  <a:srgbClr val="F3F6FA"/>
                </a:solidFill>
                <a:latin typeface="Alice"/>
              </a:rPr>
              <a:t>The dataset contains comprehensive details on food orders, </a:t>
            </a:r>
          </a:p>
          <a:p>
            <a:pPr algn="just">
              <a:lnSpc>
                <a:spcPts val="4499"/>
              </a:lnSpc>
            </a:pPr>
            <a:r>
              <a:rPr lang="en-US" sz="2999">
                <a:solidFill>
                  <a:srgbClr val="F3F6FA"/>
                </a:solidFill>
                <a:latin typeface="Alice"/>
              </a:rPr>
              <a:t>1.Order ID</a:t>
            </a:r>
          </a:p>
          <a:p>
            <a:pPr algn="just">
              <a:lnSpc>
                <a:spcPts val="4499"/>
              </a:lnSpc>
            </a:pPr>
            <a:r>
              <a:rPr lang="en-US" sz="2999">
                <a:solidFill>
                  <a:srgbClr val="F3F6FA"/>
                </a:solidFill>
                <a:latin typeface="Alice"/>
              </a:rPr>
              <a:t>2.Customer ID</a:t>
            </a:r>
          </a:p>
          <a:p>
            <a:pPr algn="just">
              <a:lnSpc>
                <a:spcPts val="4499"/>
              </a:lnSpc>
            </a:pPr>
            <a:r>
              <a:rPr lang="en-US" sz="2999">
                <a:solidFill>
                  <a:srgbClr val="F3F6FA"/>
                </a:solidFill>
                <a:latin typeface="Alice"/>
              </a:rPr>
              <a:t>3.Restaurant ID</a:t>
            </a:r>
          </a:p>
          <a:p>
            <a:pPr algn="just">
              <a:lnSpc>
                <a:spcPts val="4499"/>
              </a:lnSpc>
            </a:pPr>
            <a:r>
              <a:rPr lang="en-US" sz="2999">
                <a:solidFill>
                  <a:srgbClr val="F3F6FA"/>
                </a:solidFill>
                <a:latin typeface="Alice"/>
              </a:rPr>
              <a:t>4.Order and Delivery Date and Time</a:t>
            </a:r>
          </a:p>
          <a:p>
            <a:pPr algn="just">
              <a:lnSpc>
                <a:spcPts val="4499"/>
              </a:lnSpc>
            </a:pPr>
            <a:r>
              <a:rPr lang="en-US" sz="2999">
                <a:solidFill>
                  <a:srgbClr val="F3F6FA"/>
                </a:solidFill>
                <a:latin typeface="Alice"/>
              </a:rPr>
              <a:t>5.Order Value </a:t>
            </a:r>
          </a:p>
          <a:p>
            <a:pPr algn="just" marL="0" indent="0" lvl="0">
              <a:lnSpc>
                <a:spcPts val="4499"/>
              </a:lnSpc>
            </a:pPr>
          </a:p>
        </p:txBody>
      </p:sp>
      <p:sp>
        <p:nvSpPr>
          <p:cNvPr name="TextBox 9" id="9"/>
          <p:cNvSpPr txBox="true"/>
          <p:nvPr/>
        </p:nvSpPr>
        <p:spPr>
          <a:xfrm rot="0">
            <a:off x="1219847" y="5615267"/>
            <a:ext cx="11033682" cy="3905251"/>
          </a:xfrm>
          <a:prstGeom prst="rect">
            <a:avLst/>
          </a:prstGeom>
        </p:spPr>
        <p:txBody>
          <a:bodyPr anchor="t" rtlCol="false" tIns="0" lIns="0" bIns="0" rIns="0">
            <a:spAutoFit/>
          </a:bodyPr>
          <a:lstStyle/>
          <a:p>
            <a:pPr algn="just">
              <a:lnSpc>
                <a:spcPts val="4499"/>
              </a:lnSpc>
            </a:pPr>
            <a:r>
              <a:rPr lang="en-US" sz="2999">
                <a:solidFill>
                  <a:srgbClr val="F3F6FA"/>
                </a:solidFill>
                <a:latin typeface="Alice"/>
              </a:rPr>
              <a:t>6.Delivery Fee</a:t>
            </a:r>
          </a:p>
          <a:p>
            <a:pPr algn="just">
              <a:lnSpc>
                <a:spcPts val="4499"/>
              </a:lnSpc>
            </a:pPr>
            <a:r>
              <a:rPr lang="en-US" sz="2999">
                <a:solidFill>
                  <a:srgbClr val="F3F6FA"/>
                </a:solidFill>
                <a:latin typeface="Alice"/>
              </a:rPr>
              <a:t>7.Payment Method</a:t>
            </a:r>
          </a:p>
          <a:p>
            <a:pPr algn="just">
              <a:lnSpc>
                <a:spcPts val="4499"/>
              </a:lnSpc>
            </a:pPr>
            <a:r>
              <a:rPr lang="en-US" sz="2999">
                <a:solidFill>
                  <a:srgbClr val="F3F6FA"/>
                </a:solidFill>
                <a:latin typeface="Alice"/>
              </a:rPr>
              <a:t>8.Discounts and Offers</a:t>
            </a:r>
          </a:p>
          <a:p>
            <a:pPr algn="just">
              <a:lnSpc>
                <a:spcPts val="4499"/>
              </a:lnSpc>
            </a:pPr>
            <a:r>
              <a:rPr lang="en-US" sz="2999">
                <a:solidFill>
                  <a:srgbClr val="F3F6FA"/>
                </a:solidFill>
                <a:latin typeface="Alice"/>
              </a:rPr>
              <a:t>9.Commission Fee</a:t>
            </a:r>
          </a:p>
          <a:p>
            <a:pPr algn="just">
              <a:lnSpc>
                <a:spcPts val="4499"/>
              </a:lnSpc>
            </a:pPr>
            <a:r>
              <a:rPr lang="en-US" sz="2999">
                <a:solidFill>
                  <a:srgbClr val="F3F6FA"/>
                </a:solidFill>
                <a:latin typeface="Alice"/>
              </a:rPr>
              <a:t>10.Payment Processing Fee</a:t>
            </a:r>
          </a:p>
          <a:p>
            <a:pPr algn="just">
              <a:lnSpc>
                <a:spcPts val="4499"/>
              </a:lnSpc>
            </a:pPr>
            <a:r>
              <a:rPr lang="en-US" sz="2999">
                <a:solidFill>
                  <a:srgbClr val="F3F6FA"/>
                </a:solidFill>
                <a:latin typeface="Alice"/>
              </a:rPr>
              <a:t>11.Refunds/Chargebacks. </a:t>
            </a:r>
          </a:p>
          <a:p>
            <a:pPr algn="just" marL="0" indent="0" lvl="0">
              <a:lnSpc>
                <a:spcPts val="449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sp>
        <p:nvSpPr>
          <p:cNvPr name="Freeform 2" id="2"/>
          <p:cNvSpPr/>
          <p:nvPr/>
        </p:nvSpPr>
        <p:spPr>
          <a:xfrm flipH="false" flipV="false" rot="0">
            <a:off x="2779206" y="1920649"/>
            <a:ext cx="2027545" cy="3080525"/>
          </a:xfrm>
          <a:custGeom>
            <a:avLst/>
            <a:gdLst/>
            <a:ahLst/>
            <a:cxnLst/>
            <a:rect r="r" b="b" t="t" l="l"/>
            <a:pathLst>
              <a:path h="3080525" w="2027545">
                <a:moveTo>
                  <a:pt x="0" y="0"/>
                </a:moveTo>
                <a:lnTo>
                  <a:pt x="2027545" y="0"/>
                </a:lnTo>
                <a:lnTo>
                  <a:pt x="2027545" y="3080525"/>
                </a:lnTo>
                <a:lnTo>
                  <a:pt x="0" y="3080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035253">
            <a:off x="15331117" y="4817487"/>
            <a:ext cx="7835077" cy="10939025"/>
          </a:xfrm>
          <a:custGeom>
            <a:avLst/>
            <a:gdLst/>
            <a:ahLst/>
            <a:cxnLst/>
            <a:rect r="r" b="b" t="t" l="l"/>
            <a:pathLst>
              <a:path h="10939025" w="7835077">
                <a:moveTo>
                  <a:pt x="0" y="0"/>
                </a:moveTo>
                <a:lnTo>
                  <a:pt x="7835077" y="0"/>
                </a:lnTo>
                <a:lnTo>
                  <a:pt x="7835077" y="10939026"/>
                </a:lnTo>
                <a:lnTo>
                  <a:pt x="0" y="1093902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4" id="4"/>
          <p:cNvSpPr/>
          <p:nvPr/>
        </p:nvSpPr>
        <p:spPr>
          <a:xfrm rot="0">
            <a:off x="1589541" y="5472067"/>
            <a:ext cx="15108918" cy="0"/>
          </a:xfrm>
          <a:prstGeom prst="line">
            <a:avLst/>
          </a:prstGeom>
          <a:ln cap="flat" w="38100">
            <a:solidFill>
              <a:srgbClr val="FFFFFF"/>
            </a:solidFill>
            <a:prstDash val="solid"/>
            <a:headEnd type="none" len="sm" w="sm"/>
            <a:tailEnd type="none" len="sm" w="sm"/>
          </a:ln>
        </p:spPr>
      </p:sp>
      <p:grpSp>
        <p:nvGrpSpPr>
          <p:cNvPr name="Group 5" id="5"/>
          <p:cNvGrpSpPr/>
          <p:nvPr/>
        </p:nvGrpSpPr>
        <p:grpSpPr>
          <a:xfrm rot="0">
            <a:off x="3542437" y="5240576"/>
            <a:ext cx="501082" cy="50108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B6F9"/>
            </a:solidFill>
          </p:spPr>
        </p:sp>
        <p:sp>
          <p:nvSpPr>
            <p:cNvPr name="TextBox 7" id="7"/>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8" id="8"/>
          <p:cNvSpPr txBox="true"/>
          <p:nvPr/>
        </p:nvSpPr>
        <p:spPr>
          <a:xfrm rot="0">
            <a:off x="1940175" y="5913108"/>
            <a:ext cx="3204526" cy="992253"/>
          </a:xfrm>
          <a:prstGeom prst="rect">
            <a:avLst/>
          </a:prstGeom>
        </p:spPr>
        <p:txBody>
          <a:bodyPr anchor="t" rtlCol="false" tIns="0" lIns="0" bIns="0" rIns="0">
            <a:spAutoFit/>
          </a:bodyPr>
          <a:lstStyle/>
          <a:p>
            <a:pPr algn="ctr">
              <a:lnSpc>
                <a:spcPts val="3925"/>
              </a:lnSpc>
            </a:pPr>
            <a:r>
              <a:rPr lang="en-US" sz="2844" spc="278">
                <a:solidFill>
                  <a:srgbClr val="FFFFFF"/>
                </a:solidFill>
                <a:latin typeface="Alice Bold"/>
              </a:rPr>
              <a:t>Data Collection</a:t>
            </a:r>
          </a:p>
          <a:p>
            <a:pPr algn="ctr">
              <a:lnSpc>
                <a:spcPts val="3925"/>
              </a:lnSpc>
            </a:pPr>
          </a:p>
        </p:txBody>
      </p:sp>
      <p:sp>
        <p:nvSpPr>
          <p:cNvPr name="TextBox 9" id="9"/>
          <p:cNvSpPr txBox="true"/>
          <p:nvPr/>
        </p:nvSpPr>
        <p:spPr>
          <a:xfrm rot="0">
            <a:off x="2779206" y="2339199"/>
            <a:ext cx="2027545" cy="1121713"/>
          </a:xfrm>
          <a:prstGeom prst="rect">
            <a:avLst/>
          </a:prstGeom>
        </p:spPr>
        <p:txBody>
          <a:bodyPr anchor="t" rtlCol="false" tIns="0" lIns="0" bIns="0" rIns="0">
            <a:spAutoFit/>
          </a:bodyPr>
          <a:lstStyle/>
          <a:p>
            <a:pPr algn="ctr">
              <a:lnSpc>
                <a:spcPts val="9141"/>
              </a:lnSpc>
            </a:pPr>
            <a:r>
              <a:rPr lang="en-US" sz="6624" spc="649">
                <a:solidFill>
                  <a:srgbClr val="FFFBFB"/>
                </a:solidFill>
                <a:latin typeface="DM Sans Bold"/>
              </a:rPr>
              <a:t>01</a:t>
            </a:r>
          </a:p>
        </p:txBody>
      </p:sp>
      <p:sp>
        <p:nvSpPr>
          <p:cNvPr name="Freeform 10" id="10"/>
          <p:cNvSpPr/>
          <p:nvPr/>
        </p:nvSpPr>
        <p:spPr>
          <a:xfrm flipH="false" flipV="false" rot="0">
            <a:off x="6267505" y="1920649"/>
            <a:ext cx="2027545" cy="3080525"/>
          </a:xfrm>
          <a:custGeom>
            <a:avLst/>
            <a:gdLst/>
            <a:ahLst/>
            <a:cxnLst/>
            <a:rect r="r" b="b" t="t" l="l"/>
            <a:pathLst>
              <a:path h="3080525" w="2027545">
                <a:moveTo>
                  <a:pt x="0" y="0"/>
                </a:moveTo>
                <a:lnTo>
                  <a:pt x="2027546" y="0"/>
                </a:lnTo>
                <a:lnTo>
                  <a:pt x="2027546" y="3080525"/>
                </a:lnTo>
                <a:lnTo>
                  <a:pt x="0" y="3080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1" id="11"/>
          <p:cNvGrpSpPr/>
          <p:nvPr/>
        </p:nvGrpSpPr>
        <p:grpSpPr>
          <a:xfrm rot="0">
            <a:off x="7030737" y="5240576"/>
            <a:ext cx="501082" cy="501082"/>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B6F9"/>
            </a:solidFill>
          </p:spPr>
        </p:sp>
        <p:sp>
          <p:nvSpPr>
            <p:cNvPr name="TextBox 13" id="13"/>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14" id="14"/>
          <p:cNvSpPr txBox="true"/>
          <p:nvPr/>
        </p:nvSpPr>
        <p:spPr>
          <a:xfrm rot="0">
            <a:off x="6267505" y="2339199"/>
            <a:ext cx="2027545" cy="1121713"/>
          </a:xfrm>
          <a:prstGeom prst="rect">
            <a:avLst/>
          </a:prstGeom>
        </p:spPr>
        <p:txBody>
          <a:bodyPr anchor="t" rtlCol="false" tIns="0" lIns="0" bIns="0" rIns="0">
            <a:spAutoFit/>
          </a:bodyPr>
          <a:lstStyle/>
          <a:p>
            <a:pPr algn="ctr">
              <a:lnSpc>
                <a:spcPts val="9141"/>
              </a:lnSpc>
            </a:pPr>
            <a:r>
              <a:rPr lang="en-US" sz="6624" spc="649">
                <a:solidFill>
                  <a:srgbClr val="FFFBFB"/>
                </a:solidFill>
                <a:latin typeface="DM Sans Bold"/>
              </a:rPr>
              <a:t>02</a:t>
            </a:r>
          </a:p>
        </p:txBody>
      </p:sp>
      <p:sp>
        <p:nvSpPr>
          <p:cNvPr name="Freeform 15" id="15"/>
          <p:cNvSpPr/>
          <p:nvPr/>
        </p:nvSpPr>
        <p:spPr>
          <a:xfrm flipH="false" flipV="false" rot="0">
            <a:off x="9758062" y="1920649"/>
            <a:ext cx="2027545" cy="3080525"/>
          </a:xfrm>
          <a:custGeom>
            <a:avLst/>
            <a:gdLst/>
            <a:ahLst/>
            <a:cxnLst/>
            <a:rect r="r" b="b" t="t" l="l"/>
            <a:pathLst>
              <a:path h="3080525" w="2027545">
                <a:moveTo>
                  <a:pt x="0" y="0"/>
                </a:moveTo>
                <a:lnTo>
                  <a:pt x="2027546" y="0"/>
                </a:lnTo>
                <a:lnTo>
                  <a:pt x="2027546" y="3080525"/>
                </a:lnTo>
                <a:lnTo>
                  <a:pt x="0" y="3080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6" id="16"/>
          <p:cNvGrpSpPr/>
          <p:nvPr/>
        </p:nvGrpSpPr>
        <p:grpSpPr>
          <a:xfrm rot="0">
            <a:off x="10521294" y="5240576"/>
            <a:ext cx="501082" cy="501082"/>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B6F9"/>
            </a:solidFill>
          </p:spPr>
        </p:sp>
        <p:sp>
          <p:nvSpPr>
            <p:cNvPr name="TextBox 18" id="18"/>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19" id="19"/>
          <p:cNvSpPr txBox="true"/>
          <p:nvPr/>
        </p:nvSpPr>
        <p:spPr>
          <a:xfrm rot="0">
            <a:off x="9758062" y="2339199"/>
            <a:ext cx="2027545" cy="1121713"/>
          </a:xfrm>
          <a:prstGeom prst="rect">
            <a:avLst/>
          </a:prstGeom>
        </p:spPr>
        <p:txBody>
          <a:bodyPr anchor="t" rtlCol="false" tIns="0" lIns="0" bIns="0" rIns="0">
            <a:spAutoFit/>
          </a:bodyPr>
          <a:lstStyle/>
          <a:p>
            <a:pPr algn="ctr">
              <a:lnSpc>
                <a:spcPts val="9141"/>
              </a:lnSpc>
            </a:pPr>
            <a:r>
              <a:rPr lang="en-US" sz="6624" spc="649">
                <a:solidFill>
                  <a:srgbClr val="FFFBFB"/>
                </a:solidFill>
                <a:latin typeface="DM Sans Bold"/>
              </a:rPr>
              <a:t>03</a:t>
            </a:r>
          </a:p>
        </p:txBody>
      </p:sp>
      <p:sp>
        <p:nvSpPr>
          <p:cNvPr name="Freeform 20" id="20"/>
          <p:cNvSpPr/>
          <p:nvPr/>
        </p:nvSpPr>
        <p:spPr>
          <a:xfrm flipH="false" flipV="false" rot="0">
            <a:off x="13248619" y="1920649"/>
            <a:ext cx="2027545" cy="3080525"/>
          </a:xfrm>
          <a:custGeom>
            <a:avLst/>
            <a:gdLst/>
            <a:ahLst/>
            <a:cxnLst/>
            <a:rect r="r" b="b" t="t" l="l"/>
            <a:pathLst>
              <a:path h="3080525" w="2027545">
                <a:moveTo>
                  <a:pt x="0" y="0"/>
                </a:moveTo>
                <a:lnTo>
                  <a:pt x="2027546" y="0"/>
                </a:lnTo>
                <a:lnTo>
                  <a:pt x="2027546" y="3080525"/>
                </a:lnTo>
                <a:lnTo>
                  <a:pt x="0" y="3080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1" id="21"/>
          <p:cNvGrpSpPr/>
          <p:nvPr/>
        </p:nvGrpSpPr>
        <p:grpSpPr>
          <a:xfrm rot="0">
            <a:off x="14011851" y="5240576"/>
            <a:ext cx="501082" cy="501082"/>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B6F9"/>
            </a:solidFill>
          </p:spPr>
        </p:sp>
        <p:sp>
          <p:nvSpPr>
            <p:cNvPr name="TextBox 23" id="23"/>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24" id="24"/>
          <p:cNvSpPr txBox="true"/>
          <p:nvPr/>
        </p:nvSpPr>
        <p:spPr>
          <a:xfrm rot="0">
            <a:off x="13248619" y="2339199"/>
            <a:ext cx="2027545" cy="1121713"/>
          </a:xfrm>
          <a:prstGeom prst="rect">
            <a:avLst/>
          </a:prstGeom>
        </p:spPr>
        <p:txBody>
          <a:bodyPr anchor="t" rtlCol="false" tIns="0" lIns="0" bIns="0" rIns="0">
            <a:spAutoFit/>
          </a:bodyPr>
          <a:lstStyle/>
          <a:p>
            <a:pPr algn="ctr">
              <a:lnSpc>
                <a:spcPts val="9141"/>
              </a:lnSpc>
            </a:pPr>
            <a:r>
              <a:rPr lang="en-US" sz="6624" spc="649">
                <a:solidFill>
                  <a:srgbClr val="FFFBFB"/>
                </a:solidFill>
                <a:latin typeface="DM Sans Bold"/>
              </a:rPr>
              <a:t>04</a:t>
            </a:r>
          </a:p>
        </p:txBody>
      </p:sp>
      <p:sp>
        <p:nvSpPr>
          <p:cNvPr name="TextBox 25" id="25"/>
          <p:cNvSpPr txBox="true"/>
          <p:nvPr/>
        </p:nvSpPr>
        <p:spPr>
          <a:xfrm rot="0">
            <a:off x="5929556" y="5913108"/>
            <a:ext cx="3204526" cy="992253"/>
          </a:xfrm>
          <a:prstGeom prst="rect">
            <a:avLst/>
          </a:prstGeom>
        </p:spPr>
        <p:txBody>
          <a:bodyPr anchor="t" rtlCol="false" tIns="0" lIns="0" bIns="0" rIns="0">
            <a:spAutoFit/>
          </a:bodyPr>
          <a:lstStyle/>
          <a:p>
            <a:pPr algn="ctr">
              <a:lnSpc>
                <a:spcPts val="3925"/>
              </a:lnSpc>
            </a:pPr>
            <a:r>
              <a:rPr lang="en-US" sz="2844" spc="278">
                <a:solidFill>
                  <a:srgbClr val="FFFFFF"/>
                </a:solidFill>
                <a:latin typeface="Alice Bold"/>
              </a:rPr>
              <a:t>Data Cleaning</a:t>
            </a:r>
          </a:p>
          <a:p>
            <a:pPr algn="ctr">
              <a:lnSpc>
                <a:spcPts val="3925"/>
              </a:lnSpc>
            </a:pPr>
          </a:p>
        </p:txBody>
      </p:sp>
      <p:sp>
        <p:nvSpPr>
          <p:cNvPr name="TextBox 26" id="26"/>
          <p:cNvSpPr txBox="true"/>
          <p:nvPr/>
        </p:nvSpPr>
        <p:spPr>
          <a:xfrm rot="0">
            <a:off x="9294843" y="5880597"/>
            <a:ext cx="3204526" cy="1982853"/>
          </a:xfrm>
          <a:prstGeom prst="rect">
            <a:avLst/>
          </a:prstGeom>
        </p:spPr>
        <p:txBody>
          <a:bodyPr anchor="t" rtlCol="false" tIns="0" lIns="0" bIns="0" rIns="0">
            <a:spAutoFit/>
          </a:bodyPr>
          <a:lstStyle/>
          <a:p>
            <a:pPr algn="ctr">
              <a:lnSpc>
                <a:spcPts val="3925"/>
              </a:lnSpc>
            </a:pPr>
            <a:r>
              <a:rPr lang="en-US" sz="2844" spc="278">
                <a:solidFill>
                  <a:srgbClr val="FFFFFF"/>
                </a:solidFill>
                <a:latin typeface="Alice Bold"/>
              </a:rPr>
              <a:t>Feature Extraction</a:t>
            </a:r>
          </a:p>
          <a:p>
            <a:pPr algn="ctr">
              <a:lnSpc>
                <a:spcPts val="3925"/>
              </a:lnSpc>
            </a:pPr>
          </a:p>
          <a:p>
            <a:pPr algn="ctr">
              <a:lnSpc>
                <a:spcPts val="3925"/>
              </a:lnSpc>
            </a:pPr>
          </a:p>
        </p:txBody>
      </p:sp>
      <p:sp>
        <p:nvSpPr>
          <p:cNvPr name="TextBox 27" id="27"/>
          <p:cNvSpPr txBox="true"/>
          <p:nvPr/>
        </p:nvSpPr>
        <p:spPr>
          <a:xfrm rot="0">
            <a:off x="13248619" y="5674983"/>
            <a:ext cx="3204526" cy="992253"/>
          </a:xfrm>
          <a:prstGeom prst="rect">
            <a:avLst/>
          </a:prstGeom>
        </p:spPr>
        <p:txBody>
          <a:bodyPr anchor="t" rtlCol="false" tIns="0" lIns="0" bIns="0" rIns="0">
            <a:spAutoFit/>
          </a:bodyPr>
          <a:lstStyle/>
          <a:p>
            <a:pPr algn="ctr">
              <a:lnSpc>
                <a:spcPts val="3925"/>
              </a:lnSpc>
            </a:pPr>
            <a:r>
              <a:rPr lang="en-US" sz="2844" spc="278">
                <a:solidFill>
                  <a:srgbClr val="FFFFFF"/>
                </a:solidFill>
                <a:latin typeface="Alice Bold"/>
              </a:rPr>
              <a:t>Cost Breakdown</a:t>
            </a:r>
          </a:p>
          <a:p>
            <a:pPr algn="ctr">
              <a:lnSpc>
                <a:spcPts val="3925"/>
              </a:lnSpc>
            </a:pPr>
          </a:p>
        </p:txBody>
      </p:sp>
      <p:sp>
        <p:nvSpPr>
          <p:cNvPr name="TextBox 28" id="28"/>
          <p:cNvSpPr txBox="true"/>
          <p:nvPr/>
        </p:nvSpPr>
        <p:spPr>
          <a:xfrm rot="0">
            <a:off x="6406025" y="344304"/>
            <a:ext cx="3778051" cy="969645"/>
          </a:xfrm>
          <a:prstGeom prst="rect">
            <a:avLst/>
          </a:prstGeom>
        </p:spPr>
        <p:txBody>
          <a:bodyPr anchor="t" rtlCol="false" tIns="0" lIns="0" bIns="0" rIns="0">
            <a:spAutoFit/>
          </a:bodyPr>
          <a:lstStyle/>
          <a:p>
            <a:pPr algn="ctr">
              <a:lnSpc>
                <a:spcPts val="7979"/>
              </a:lnSpc>
            </a:pPr>
            <a:r>
              <a:rPr lang="en-US" sz="5699">
                <a:solidFill>
                  <a:srgbClr val="FFFFFF"/>
                </a:solidFill>
                <a:latin typeface="Gagalin"/>
              </a:rPr>
              <a:t>PROCESS: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sp>
        <p:nvSpPr>
          <p:cNvPr name="Freeform 2" id="2"/>
          <p:cNvSpPr/>
          <p:nvPr/>
        </p:nvSpPr>
        <p:spPr>
          <a:xfrm flipH="false" flipV="false" rot="0">
            <a:off x="2779206" y="1920649"/>
            <a:ext cx="2027545" cy="3080525"/>
          </a:xfrm>
          <a:custGeom>
            <a:avLst/>
            <a:gdLst/>
            <a:ahLst/>
            <a:cxnLst/>
            <a:rect r="r" b="b" t="t" l="l"/>
            <a:pathLst>
              <a:path h="3080525" w="2027545">
                <a:moveTo>
                  <a:pt x="0" y="0"/>
                </a:moveTo>
                <a:lnTo>
                  <a:pt x="2027545" y="0"/>
                </a:lnTo>
                <a:lnTo>
                  <a:pt x="2027545" y="3080525"/>
                </a:lnTo>
                <a:lnTo>
                  <a:pt x="0" y="3080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035253">
            <a:off x="15331117" y="4817487"/>
            <a:ext cx="7835077" cy="10939025"/>
          </a:xfrm>
          <a:custGeom>
            <a:avLst/>
            <a:gdLst/>
            <a:ahLst/>
            <a:cxnLst/>
            <a:rect r="r" b="b" t="t" l="l"/>
            <a:pathLst>
              <a:path h="10939025" w="7835077">
                <a:moveTo>
                  <a:pt x="0" y="0"/>
                </a:moveTo>
                <a:lnTo>
                  <a:pt x="7835077" y="0"/>
                </a:lnTo>
                <a:lnTo>
                  <a:pt x="7835077" y="10939026"/>
                </a:lnTo>
                <a:lnTo>
                  <a:pt x="0" y="1093902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4" id="4"/>
          <p:cNvSpPr/>
          <p:nvPr/>
        </p:nvSpPr>
        <p:spPr>
          <a:xfrm rot="0">
            <a:off x="1589541" y="5472067"/>
            <a:ext cx="15108918" cy="0"/>
          </a:xfrm>
          <a:prstGeom prst="line">
            <a:avLst/>
          </a:prstGeom>
          <a:ln cap="flat" w="38100">
            <a:solidFill>
              <a:srgbClr val="FFFBFB"/>
            </a:solidFill>
            <a:prstDash val="solid"/>
            <a:headEnd type="none" len="sm" w="sm"/>
            <a:tailEnd type="none" len="sm" w="sm"/>
          </a:ln>
        </p:spPr>
      </p:sp>
      <p:grpSp>
        <p:nvGrpSpPr>
          <p:cNvPr name="Group 5" id="5"/>
          <p:cNvGrpSpPr/>
          <p:nvPr/>
        </p:nvGrpSpPr>
        <p:grpSpPr>
          <a:xfrm rot="0">
            <a:off x="3542437" y="5240576"/>
            <a:ext cx="501082" cy="50108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B6F9"/>
            </a:solidFill>
          </p:spPr>
        </p:sp>
        <p:sp>
          <p:nvSpPr>
            <p:cNvPr name="TextBox 7" id="7"/>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8" id="8"/>
          <p:cNvSpPr txBox="true"/>
          <p:nvPr/>
        </p:nvSpPr>
        <p:spPr>
          <a:xfrm rot="0">
            <a:off x="2169690" y="5788902"/>
            <a:ext cx="3204526" cy="1487553"/>
          </a:xfrm>
          <a:prstGeom prst="rect">
            <a:avLst/>
          </a:prstGeom>
        </p:spPr>
        <p:txBody>
          <a:bodyPr anchor="t" rtlCol="false" tIns="0" lIns="0" bIns="0" rIns="0">
            <a:spAutoFit/>
          </a:bodyPr>
          <a:lstStyle/>
          <a:p>
            <a:pPr algn="just">
              <a:lnSpc>
                <a:spcPts val="3925"/>
              </a:lnSpc>
            </a:pPr>
            <a:r>
              <a:rPr lang="en-US" sz="2844" spc="278">
                <a:solidFill>
                  <a:srgbClr val="FFFFFF"/>
                </a:solidFill>
                <a:latin typeface="Alice Bold"/>
              </a:rPr>
              <a:t>Revenue Calculation</a:t>
            </a:r>
          </a:p>
          <a:p>
            <a:pPr algn="just">
              <a:lnSpc>
                <a:spcPts val="3925"/>
              </a:lnSpc>
            </a:pPr>
          </a:p>
        </p:txBody>
      </p:sp>
      <p:sp>
        <p:nvSpPr>
          <p:cNvPr name="TextBox 9" id="9"/>
          <p:cNvSpPr txBox="true"/>
          <p:nvPr/>
        </p:nvSpPr>
        <p:spPr>
          <a:xfrm rot="0">
            <a:off x="2779206" y="2339199"/>
            <a:ext cx="2027545" cy="1121713"/>
          </a:xfrm>
          <a:prstGeom prst="rect">
            <a:avLst/>
          </a:prstGeom>
        </p:spPr>
        <p:txBody>
          <a:bodyPr anchor="t" rtlCol="false" tIns="0" lIns="0" bIns="0" rIns="0">
            <a:spAutoFit/>
          </a:bodyPr>
          <a:lstStyle/>
          <a:p>
            <a:pPr algn="ctr">
              <a:lnSpc>
                <a:spcPts val="9141"/>
              </a:lnSpc>
            </a:pPr>
            <a:r>
              <a:rPr lang="en-US" sz="6624" spc="649">
                <a:solidFill>
                  <a:srgbClr val="FFFBFB"/>
                </a:solidFill>
                <a:latin typeface="DM Sans Bold"/>
              </a:rPr>
              <a:t>05</a:t>
            </a:r>
          </a:p>
        </p:txBody>
      </p:sp>
      <p:sp>
        <p:nvSpPr>
          <p:cNvPr name="Freeform 10" id="10"/>
          <p:cNvSpPr/>
          <p:nvPr/>
        </p:nvSpPr>
        <p:spPr>
          <a:xfrm flipH="false" flipV="false" rot="0">
            <a:off x="6267505" y="1920649"/>
            <a:ext cx="2027545" cy="3080525"/>
          </a:xfrm>
          <a:custGeom>
            <a:avLst/>
            <a:gdLst/>
            <a:ahLst/>
            <a:cxnLst/>
            <a:rect r="r" b="b" t="t" l="l"/>
            <a:pathLst>
              <a:path h="3080525" w="2027545">
                <a:moveTo>
                  <a:pt x="0" y="0"/>
                </a:moveTo>
                <a:lnTo>
                  <a:pt x="2027546" y="0"/>
                </a:lnTo>
                <a:lnTo>
                  <a:pt x="2027546" y="3080525"/>
                </a:lnTo>
                <a:lnTo>
                  <a:pt x="0" y="3080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1" id="11"/>
          <p:cNvGrpSpPr/>
          <p:nvPr/>
        </p:nvGrpSpPr>
        <p:grpSpPr>
          <a:xfrm rot="0">
            <a:off x="7030737" y="5240576"/>
            <a:ext cx="501082" cy="501082"/>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B6F9"/>
            </a:solidFill>
          </p:spPr>
        </p:sp>
        <p:sp>
          <p:nvSpPr>
            <p:cNvPr name="TextBox 13" id="13"/>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14" id="14"/>
          <p:cNvSpPr txBox="true"/>
          <p:nvPr/>
        </p:nvSpPr>
        <p:spPr>
          <a:xfrm rot="0">
            <a:off x="6267505" y="2339199"/>
            <a:ext cx="2027545" cy="1121713"/>
          </a:xfrm>
          <a:prstGeom prst="rect">
            <a:avLst/>
          </a:prstGeom>
        </p:spPr>
        <p:txBody>
          <a:bodyPr anchor="t" rtlCol="false" tIns="0" lIns="0" bIns="0" rIns="0">
            <a:spAutoFit/>
          </a:bodyPr>
          <a:lstStyle/>
          <a:p>
            <a:pPr algn="ctr">
              <a:lnSpc>
                <a:spcPts val="9141"/>
              </a:lnSpc>
            </a:pPr>
            <a:r>
              <a:rPr lang="en-US" sz="6624" spc="649">
                <a:solidFill>
                  <a:srgbClr val="FFFBFB"/>
                </a:solidFill>
                <a:latin typeface="DM Sans Bold"/>
              </a:rPr>
              <a:t>06</a:t>
            </a:r>
          </a:p>
        </p:txBody>
      </p:sp>
      <p:sp>
        <p:nvSpPr>
          <p:cNvPr name="Freeform 15" id="15"/>
          <p:cNvSpPr/>
          <p:nvPr/>
        </p:nvSpPr>
        <p:spPr>
          <a:xfrm flipH="false" flipV="false" rot="0">
            <a:off x="9758062" y="1920649"/>
            <a:ext cx="2027545" cy="3080525"/>
          </a:xfrm>
          <a:custGeom>
            <a:avLst/>
            <a:gdLst/>
            <a:ahLst/>
            <a:cxnLst/>
            <a:rect r="r" b="b" t="t" l="l"/>
            <a:pathLst>
              <a:path h="3080525" w="2027545">
                <a:moveTo>
                  <a:pt x="0" y="0"/>
                </a:moveTo>
                <a:lnTo>
                  <a:pt x="2027546" y="0"/>
                </a:lnTo>
                <a:lnTo>
                  <a:pt x="2027546" y="3080525"/>
                </a:lnTo>
                <a:lnTo>
                  <a:pt x="0" y="3080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6" id="16"/>
          <p:cNvGrpSpPr/>
          <p:nvPr/>
        </p:nvGrpSpPr>
        <p:grpSpPr>
          <a:xfrm rot="0">
            <a:off x="10521294" y="5240576"/>
            <a:ext cx="501082" cy="501082"/>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B6F9"/>
            </a:solidFill>
          </p:spPr>
        </p:sp>
        <p:sp>
          <p:nvSpPr>
            <p:cNvPr name="TextBox 18" id="18"/>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19" id="19"/>
          <p:cNvSpPr txBox="true"/>
          <p:nvPr/>
        </p:nvSpPr>
        <p:spPr>
          <a:xfrm rot="0">
            <a:off x="9767587" y="2339199"/>
            <a:ext cx="2027545" cy="1121713"/>
          </a:xfrm>
          <a:prstGeom prst="rect">
            <a:avLst/>
          </a:prstGeom>
        </p:spPr>
        <p:txBody>
          <a:bodyPr anchor="t" rtlCol="false" tIns="0" lIns="0" bIns="0" rIns="0">
            <a:spAutoFit/>
          </a:bodyPr>
          <a:lstStyle/>
          <a:p>
            <a:pPr algn="ctr">
              <a:lnSpc>
                <a:spcPts val="9141"/>
              </a:lnSpc>
            </a:pPr>
            <a:r>
              <a:rPr lang="en-US" sz="6624" spc="649">
                <a:solidFill>
                  <a:srgbClr val="FFFBFB"/>
                </a:solidFill>
                <a:latin typeface="DM Sans Bold"/>
              </a:rPr>
              <a:t>07</a:t>
            </a:r>
          </a:p>
        </p:txBody>
      </p:sp>
      <p:sp>
        <p:nvSpPr>
          <p:cNvPr name="Freeform 20" id="20"/>
          <p:cNvSpPr/>
          <p:nvPr/>
        </p:nvSpPr>
        <p:spPr>
          <a:xfrm flipH="false" flipV="false" rot="0">
            <a:off x="13248619" y="1920649"/>
            <a:ext cx="2027545" cy="3080525"/>
          </a:xfrm>
          <a:custGeom>
            <a:avLst/>
            <a:gdLst/>
            <a:ahLst/>
            <a:cxnLst/>
            <a:rect r="r" b="b" t="t" l="l"/>
            <a:pathLst>
              <a:path h="3080525" w="2027545">
                <a:moveTo>
                  <a:pt x="0" y="0"/>
                </a:moveTo>
                <a:lnTo>
                  <a:pt x="2027546" y="0"/>
                </a:lnTo>
                <a:lnTo>
                  <a:pt x="2027546" y="3080525"/>
                </a:lnTo>
                <a:lnTo>
                  <a:pt x="0" y="30805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1" id="21"/>
          <p:cNvGrpSpPr/>
          <p:nvPr/>
        </p:nvGrpSpPr>
        <p:grpSpPr>
          <a:xfrm rot="0">
            <a:off x="14011851" y="5240576"/>
            <a:ext cx="501082" cy="501082"/>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B6F9"/>
            </a:solidFill>
          </p:spPr>
        </p:sp>
        <p:sp>
          <p:nvSpPr>
            <p:cNvPr name="TextBox 23" id="23"/>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24" id="24"/>
          <p:cNvSpPr txBox="true"/>
          <p:nvPr/>
        </p:nvSpPr>
        <p:spPr>
          <a:xfrm rot="0">
            <a:off x="13248619" y="2339199"/>
            <a:ext cx="2027545" cy="1121713"/>
          </a:xfrm>
          <a:prstGeom prst="rect">
            <a:avLst/>
          </a:prstGeom>
        </p:spPr>
        <p:txBody>
          <a:bodyPr anchor="t" rtlCol="false" tIns="0" lIns="0" bIns="0" rIns="0">
            <a:spAutoFit/>
          </a:bodyPr>
          <a:lstStyle/>
          <a:p>
            <a:pPr algn="ctr">
              <a:lnSpc>
                <a:spcPts val="9141"/>
              </a:lnSpc>
            </a:pPr>
            <a:r>
              <a:rPr lang="en-US" sz="6624" spc="649">
                <a:solidFill>
                  <a:srgbClr val="FFFBFB"/>
                </a:solidFill>
                <a:latin typeface="DM Sans Bold"/>
              </a:rPr>
              <a:t>08</a:t>
            </a:r>
          </a:p>
        </p:txBody>
      </p:sp>
      <p:sp>
        <p:nvSpPr>
          <p:cNvPr name="TextBox 25" id="25"/>
          <p:cNvSpPr txBox="true"/>
          <p:nvPr/>
        </p:nvSpPr>
        <p:spPr>
          <a:xfrm rot="0">
            <a:off x="6267505" y="5788902"/>
            <a:ext cx="3204526" cy="1982853"/>
          </a:xfrm>
          <a:prstGeom prst="rect">
            <a:avLst/>
          </a:prstGeom>
        </p:spPr>
        <p:txBody>
          <a:bodyPr anchor="t" rtlCol="false" tIns="0" lIns="0" bIns="0" rIns="0">
            <a:spAutoFit/>
          </a:bodyPr>
          <a:lstStyle/>
          <a:p>
            <a:pPr algn="just">
              <a:lnSpc>
                <a:spcPts val="3925"/>
              </a:lnSpc>
            </a:pPr>
            <a:r>
              <a:rPr lang="en-US" sz="2844" spc="278">
                <a:solidFill>
                  <a:srgbClr val="FFFFFF"/>
                </a:solidFill>
                <a:latin typeface="Alice Bold"/>
              </a:rPr>
              <a:t>Profit Calculation</a:t>
            </a:r>
          </a:p>
          <a:p>
            <a:pPr algn="just">
              <a:lnSpc>
                <a:spcPts val="3925"/>
              </a:lnSpc>
            </a:pPr>
          </a:p>
          <a:p>
            <a:pPr algn="just">
              <a:lnSpc>
                <a:spcPts val="3925"/>
              </a:lnSpc>
            </a:pPr>
          </a:p>
        </p:txBody>
      </p:sp>
      <p:sp>
        <p:nvSpPr>
          <p:cNvPr name="TextBox 26" id="26"/>
          <p:cNvSpPr txBox="true"/>
          <p:nvPr/>
        </p:nvSpPr>
        <p:spPr>
          <a:xfrm rot="0">
            <a:off x="9472594" y="5788902"/>
            <a:ext cx="3776026" cy="1487553"/>
          </a:xfrm>
          <a:prstGeom prst="rect">
            <a:avLst/>
          </a:prstGeom>
        </p:spPr>
        <p:txBody>
          <a:bodyPr anchor="t" rtlCol="false" tIns="0" lIns="0" bIns="0" rIns="0">
            <a:spAutoFit/>
          </a:bodyPr>
          <a:lstStyle/>
          <a:p>
            <a:pPr algn="just">
              <a:lnSpc>
                <a:spcPts val="3925"/>
              </a:lnSpc>
            </a:pPr>
            <a:r>
              <a:rPr lang="en-US" sz="2844" spc="278">
                <a:solidFill>
                  <a:srgbClr val="FFFFFF"/>
                </a:solidFill>
                <a:latin typeface="Alice Bold"/>
              </a:rPr>
              <a:t>Strategic Recommendations</a:t>
            </a:r>
          </a:p>
          <a:p>
            <a:pPr algn="just">
              <a:lnSpc>
                <a:spcPts val="3925"/>
              </a:lnSpc>
            </a:pPr>
          </a:p>
        </p:txBody>
      </p:sp>
      <p:sp>
        <p:nvSpPr>
          <p:cNvPr name="TextBox 27" id="27"/>
          <p:cNvSpPr txBox="true"/>
          <p:nvPr/>
        </p:nvSpPr>
        <p:spPr>
          <a:xfrm rot="0">
            <a:off x="13673902" y="5821413"/>
            <a:ext cx="3204526" cy="992253"/>
          </a:xfrm>
          <a:prstGeom prst="rect">
            <a:avLst/>
          </a:prstGeom>
        </p:spPr>
        <p:txBody>
          <a:bodyPr anchor="t" rtlCol="false" tIns="0" lIns="0" bIns="0" rIns="0">
            <a:spAutoFit/>
          </a:bodyPr>
          <a:lstStyle/>
          <a:p>
            <a:pPr algn="just">
              <a:lnSpc>
                <a:spcPts val="3925"/>
              </a:lnSpc>
            </a:pPr>
            <a:r>
              <a:rPr lang="en-US" sz="2844" spc="278">
                <a:solidFill>
                  <a:srgbClr val="FFFFFF"/>
                </a:solidFill>
                <a:latin typeface="Alice Bold"/>
              </a:rPr>
              <a:t>Impact Simulation</a:t>
            </a:r>
          </a:p>
        </p:txBody>
      </p:sp>
      <p:sp>
        <p:nvSpPr>
          <p:cNvPr name="TextBox 28" id="28"/>
          <p:cNvSpPr txBox="true"/>
          <p:nvPr/>
        </p:nvSpPr>
        <p:spPr>
          <a:xfrm rot="0">
            <a:off x="6586707" y="93754"/>
            <a:ext cx="2885887" cy="969645"/>
          </a:xfrm>
          <a:prstGeom prst="rect">
            <a:avLst/>
          </a:prstGeom>
        </p:spPr>
        <p:txBody>
          <a:bodyPr anchor="t" rtlCol="false" tIns="0" lIns="0" bIns="0" rIns="0">
            <a:spAutoFit/>
          </a:bodyPr>
          <a:lstStyle/>
          <a:p>
            <a:pPr algn="ctr">
              <a:lnSpc>
                <a:spcPts val="7979"/>
              </a:lnSpc>
            </a:pPr>
            <a:r>
              <a:rPr lang="en-US" sz="5699">
                <a:solidFill>
                  <a:srgbClr val="FFFFFF"/>
                </a:solidFill>
                <a:latin typeface="Gagalin"/>
              </a:rPr>
              <a:t>PROCESS:</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50A30"/>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511097"/>
          </a:xfrm>
          <a:prstGeom prst="rect">
            <a:avLst/>
          </a:prstGeom>
          <a:solidFill>
            <a:srgbClr val="FFFFFF"/>
          </a:solidFill>
        </p:spPr>
      </p:sp>
      <p:sp>
        <p:nvSpPr>
          <p:cNvPr name="AutoShape 3" id="3"/>
          <p:cNvSpPr/>
          <p:nvPr/>
        </p:nvSpPr>
        <p:spPr>
          <a:xfrm rot="0">
            <a:off x="9290557" y="5617057"/>
            <a:ext cx="7657969" cy="3641243"/>
          </a:xfrm>
          <a:prstGeom prst="rect">
            <a:avLst/>
          </a:prstGeom>
          <a:solidFill>
            <a:srgbClr val="050A30"/>
          </a:solidFill>
        </p:spPr>
      </p:sp>
      <p:sp>
        <p:nvSpPr>
          <p:cNvPr name="AutoShape 4" id="4"/>
          <p:cNvSpPr/>
          <p:nvPr/>
        </p:nvSpPr>
        <p:spPr>
          <a:xfrm rot="0">
            <a:off x="1253622" y="5617057"/>
            <a:ext cx="7657969" cy="3618841"/>
          </a:xfrm>
          <a:prstGeom prst="rect">
            <a:avLst/>
          </a:prstGeom>
          <a:solidFill>
            <a:srgbClr val="050A30"/>
          </a:solidFill>
        </p:spPr>
      </p:sp>
      <p:sp>
        <p:nvSpPr>
          <p:cNvPr name="AutoShape 5" id="5"/>
          <p:cNvSpPr/>
          <p:nvPr/>
        </p:nvSpPr>
        <p:spPr>
          <a:xfrm rot="0">
            <a:off x="1339474" y="2385387"/>
            <a:ext cx="7657969" cy="3086020"/>
          </a:xfrm>
          <a:prstGeom prst="rect">
            <a:avLst/>
          </a:prstGeom>
          <a:solidFill>
            <a:srgbClr val="050A30"/>
          </a:solidFill>
        </p:spPr>
      </p:sp>
      <p:sp>
        <p:nvSpPr>
          <p:cNvPr name="AutoShape 6" id="6"/>
          <p:cNvSpPr/>
          <p:nvPr/>
        </p:nvSpPr>
        <p:spPr>
          <a:xfrm rot="0">
            <a:off x="9290557" y="2385387"/>
            <a:ext cx="7657969" cy="3086020"/>
          </a:xfrm>
          <a:prstGeom prst="rect">
            <a:avLst/>
          </a:prstGeom>
          <a:solidFill>
            <a:srgbClr val="050A30"/>
          </a:solidFill>
        </p:spPr>
      </p:sp>
      <p:grpSp>
        <p:nvGrpSpPr>
          <p:cNvPr name="Group 7" id="7"/>
          <p:cNvGrpSpPr/>
          <p:nvPr/>
        </p:nvGrpSpPr>
        <p:grpSpPr>
          <a:xfrm rot="0">
            <a:off x="1499868" y="2553023"/>
            <a:ext cx="7165032" cy="2359636"/>
            <a:chOff x="0" y="0"/>
            <a:chExt cx="9553376" cy="3146182"/>
          </a:xfrm>
        </p:grpSpPr>
        <p:sp>
          <p:nvSpPr>
            <p:cNvPr name="TextBox 8" id="8"/>
            <p:cNvSpPr txBox="true"/>
            <p:nvPr/>
          </p:nvSpPr>
          <p:spPr>
            <a:xfrm rot="0">
              <a:off x="0" y="680054"/>
              <a:ext cx="9553376" cy="2466128"/>
            </a:xfrm>
            <a:prstGeom prst="rect">
              <a:avLst/>
            </a:prstGeom>
          </p:spPr>
          <p:txBody>
            <a:bodyPr anchor="t" rtlCol="false" tIns="0" lIns="0" bIns="0" rIns="0">
              <a:spAutoFit/>
            </a:bodyPr>
            <a:lstStyle/>
            <a:p>
              <a:pPr algn="just" marL="0" indent="0" lvl="0">
                <a:lnSpc>
                  <a:spcPts val="2990"/>
                </a:lnSpc>
              </a:pPr>
              <a:r>
                <a:rPr lang="en-US" sz="2300" spc="225">
                  <a:solidFill>
                    <a:srgbClr val="FFFFFF"/>
                  </a:solidFill>
                  <a:latin typeface="Alice"/>
                </a:rPr>
                <a:t>Identifying the major cost components associated with delivering food orders, including direct costs like delivery fees and indirect costs like discounts and payment processing fees.</a:t>
              </a:r>
            </a:p>
          </p:txBody>
        </p:sp>
        <p:sp>
          <p:nvSpPr>
            <p:cNvPr name="TextBox 9" id="9"/>
            <p:cNvSpPr txBox="true"/>
            <p:nvPr/>
          </p:nvSpPr>
          <p:spPr>
            <a:xfrm rot="0">
              <a:off x="0" y="-28575"/>
              <a:ext cx="9553376" cy="625987"/>
            </a:xfrm>
            <a:prstGeom prst="rect">
              <a:avLst/>
            </a:prstGeom>
          </p:spPr>
          <p:txBody>
            <a:bodyPr anchor="t" rtlCol="false" tIns="0" lIns="0" bIns="0" rIns="0">
              <a:spAutoFit/>
            </a:bodyPr>
            <a:lstStyle/>
            <a:p>
              <a:pPr algn="just" marL="0" indent="0" lvl="0">
                <a:lnSpc>
                  <a:spcPts val="3860"/>
                </a:lnSpc>
              </a:pPr>
              <a:r>
                <a:rPr lang="en-US" sz="2969" spc="291">
                  <a:solidFill>
                    <a:srgbClr val="FFFFFF"/>
                  </a:solidFill>
                  <a:latin typeface="Oswald"/>
                </a:rPr>
                <a:t>1.COMPREHENSIVE COST EVALUATION:</a:t>
              </a:r>
            </a:p>
          </p:txBody>
        </p:sp>
      </p:grpSp>
      <p:grpSp>
        <p:nvGrpSpPr>
          <p:cNvPr name="Group 10" id="10"/>
          <p:cNvGrpSpPr/>
          <p:nvPr/>
        </p:nvGrpSpPr>
        <p:grpSpPr>
          <a:xfrm rot="0">
            <a:off x="9483575" y="2553016"/>
            <a:ext cx="6903439" cy="3081822"/>
            <a:chOff x="0" y="0"/>
            <a:chExt cx="9204585" cy="4109096"/>
          </a:xfrm>
        </p:grpSpPr>
        <p:sp>
          <p:nvSpPr>
            <p:cNvPr name="TextBox 11" id="11"/>
            <p:cNvSpPr txBox="true"/>
            <p:nvPr/>
          </p:nvSpPr>
          <p:spPr>
            <a:xfrm rot="0">
              <a:off x="0" y="652367"/>
              <a:ext cx="9204585" cy="3456728"/>
            </a:xfrm>
            <a:prstGeom prst="rect">
              <a:avLst/>
            </a:prstGeom>
          </p:spPr>
          <p:txBody>
            <a:bodyPr anchor="t" rtlCol="false" tIns="0" lIns="0" bIns="0" rIns="0">
              <a:spAutoFit/>
            </a:bodyPr>
            <a:lstStyle/>
            <a:p>
              <a:pPr algn="just">
                <a:lnSpc>
                  <a:spcPts val="2990"/>
                </a:lnSpc>
              </a:pPr>
              <a:r>
                <a:rPr lang="en-US" sz="2300" spc="225">
                  <a:solidFill>
                    <a:srgbClr val="FFFFFF"/>
                  </a:solidFill>
                  <a:latin typeface="Alice"/>
                </a:rPr>
                <a:t>Calculating the profitability of individual orders and aggregating this data to assess overall profitability. This involves examining how revenue generated from commission fees measures against the total costs.</a:t>
              </a:r>
            </a:p>
            <a:p>
              <a:pPr algn="just" marL="0" indent="0" lvl="0">
                <a:lnSpc>
                  <a:spcPts val="2990"/>
                </a:lnSpc>
              </a:pPr>
            </a:p>
          </p:txBody>
        </p:sp>
        <p:sp>
          <p:nvSpPr>
            <p:cNvPr name="TextBox 12" id="12"/>
            <p:cNvSpPr txBox="true"/>
            <p:nvPr/>
          </p:nvSpPr>
          <p:spPr>
            <a:xfrm rot="0">
              <a:off x="0" y="-28575"/>
              <a:ext cx="9204585" cy="602361"/>
            </a:xfrm>
            <a:prstGeom prst="rect">
              <a:avLst/>
            </a:prstGeom>
          </p:spPr>
          <p:txBody>
            <a:bodyPr anchor="t" rtlCol="false" tIns="0" lIns="0" bIns="0" rIns="0">
              <a:spAutoFit/>
            </a:bodyPr>
            <a:lstStyle/>
            <a:p>
              <a:pPr algn="just" marL="0" indent="0" lvl="0">
                <a:lnSpc>
                  <a:spcPts val="3724"/>
                </a:lnSpc>
              </a:pPr>
              <a:r>
                <a:rPr lang="en-US" sz="2864" spc="280">
                  <a:solidFill>
                    <a:srgbClr val="FFFFFF"/>
                  </a:solidFill>
                  <a:latin typeface="Oswald"/>
                </a:rPr>
                <a:t>2.ASSESSMENT OF PROFITABILITY</a:t>
              </a:r>
            </a:p>
          </p:txBody>
        </p:sp>
      </p:grpSp>
      <p:grpSp>
        <p:nvGrpSpPr>
          <p:cNvPr name="Group 13" id="13"/>
          <p:cNvGrpSpPr/>
          <p:nvPr/>
        </p:nvGrpSpPr>
        <p:grpSpPr>
          <a:xfrm rot="0">
            <a:off x="1339474" y="5757385"/>
            <a:ext cx="7164587" cy="3016417"/>
            <a:chOff x="0" y="0"/>
            <a:chExt cx="9552783" cy="4021889"/>
          </a:xfrm>
        </p:grpSpPr>
        <p:sp>
          <p:nvSpPr>
            <p:cNvPr name="TextBox 14" id="14"/>
            <p:cNvSpPr txBox="true"/>
            <p:nvPr/>
          </p:nvSpPr>
          <p:spPr>
            <a:xfrm rot="0">
              <a:off x="0" y="652367"/>
              <a:ext cx="9515856" cy="3369522"/>
            </a:xfrm>
            <a:prstGeom prst="rect">
              <a:avLst/>
            </a:prstGeom>
          </p:spPr>
          <p:txBody>
            <a:bodyPr anchor="t" rtlCol="false" tIns="0" lIns="0" bIns="0" rIns="0">
              <a:spAutoFit/>
            </a:bodyPr>
            <a:lstStyle/>
            <a:p>
              <a:pPr algn="just" marL="0" indent="0" lvl="0">
                <a:lnSpc>
                  <a:spcPts val="2860"/>
                </a:lnSpc>
              </a:pPr>
              <a:r>
                <a:rPr lang="en-US" sz="2200" spc="242">
                  <a:solidFill>
                    <a:srgbClr val="FFFFFF"/>
                  </a:solidFill>
                  <a:latin typeface="Alice"/>
                </a:rPr>
                <a:t>Based on the cost and profitability analysis, identifying actionable strategies to reduce costs, adjust pricing, commission fees, and discount strategies to improve profitability. This includes finding a “sweet spot” for commission and discount percentages that ensures profitability across orders.</a:t>
              </a:r>
            </a:p>
          </p:txBody>
        </p:sp>
        <p:sp>
          <p:nvSpPr>
            <p:cNvPr name="TextBox 15" id="15"/>
            <p:cNvSpPr txBox="true"/>
            <p:nvPr/>
          </p:nvSpPr>
          <p:spPr>
            <a:xfrm rot="0">
              <a:off x="0" y="-28575"/>
              <a:ext cx="9552783" cy="602361"/>
            </a:xfrm>
            <a:prstGeom prst="rect">
              <a:avLst/>
            </a:prstGeom>
          </p:spPr>
          <p:txBody>
            <a:bodyPr anchor="t" rtlCol="false" tIns="0" lIns="0" bIns="0" rIns="0">
              <a:spAutoFit/>
            </a:bodyPr>
            <a:lstStyle/>
            <a:p>
              <a:pPr algn="just" marL="0" indent="0" lvl="0">
                <a:lnSpc>
                  <a:spcPts val="3724"/>
                </a:lnSpc>
              </a:pPr>
              <a:r>
                <a:rPr lang="en-US" sz="2864" spc="280">
                  <a:solidFill>
                    <a:srgbClr val="FFFFFF"/>
                  </a:solidFill>
                  <a:latin typeface="Oswald"/>
                </a:rPr>
                <a:t>3.STRATEGIC IMPROVEMENT SUGGESTIONS:</a:t>
              </a:r>
            </a:p>
          </p:txBody>
        </p:sp>
      </p:grpSp>
      <p:sp>
        <p:nvSpPr>
          <p:cNvPr name="TextBox 16" id="16"/>
          <p:cNvSpPr txBox="true"/>
          <p:nvPr/>
        </p:nvSpPr>
        <p:spPr>
          <a:xfrm rot="0">
            <a:off x="1499868" y="1435257"/>
            <a:ext cx="10787912" cy="803910"/>
          </a:xfrm>
          <a:prstGeom prst="rect">
            <a:avLst/>
          </a:prstGeom>
        </p:spPr>
        <p:txBody>
          <a:bodyPr anchor="t" rtlCol="false" tIns="0" lIns="0" bIns="0" rIns="0">
            <a:spAutoFit/>
          </a:bodyPr>
          <a:lstStyle/>
          <a:p>
            <a:pPr algn="l" marL="0" indent="0" lvl="0">
              <a:lnSpc>
                <a:spcPts val="6105"/>
              </a:lnSpc>
            </a:pPr>
            <a:r>
              <a:rPr lang="en-US" sz="5550">
                <a:solidFill>
                  <a:srgbClr val="000000"/>
                </a:solidFill>
                <a:latin typeface="Gagalin"/>
              </a:rPr>
              <a:t>TASK</a:t>
            </a:r>
          </a:p>
        </p:txBody>
      </p:sp>
      <p:grpSp>
        <p:nvGrpSpPr>
          <p:cNvPr name="Group 17" id="17"/>
          <p:cNvGrpSpPr/>
          <p:nvPr/>
        </p:nvGrpSpPr>
        <p:grpSpPr>
          <a:xfrm rot="0">
            <a:off x="9483575" y="5782474"/>
            <a:ext cx="7222700" cy="2844336"/>
            <a:chOff x="0" y="0"/>
            <a:chExt cx="9630266" cy="3792449"/>
          </a:xfrm>
        </p:grpSpPr>
        <p:sp>
          <p:nvSpPr>
            <p:cNvPr name="TextBox 18" id="18"/>
            <p:cNvSpPr txBox="true"/>
            <p:nvPr/>
          </p:nvSpPr>
          <p:spPr>
            <a:xfrm rot="0">
              <a:off x="0" y="670789"/>
              <a:ext cx="9593039" cy="3121660"/>
            </a:xfrm>
            <a:prstGeom prst="rect">
              <a:avLst/>
            </a:prstGeom>
          </p:spPr>
          <p:txBody>
            <a:bodyPr anchor="t" rtlCol="false" tIns="0" lIns="0" bIns="0" rIns="0">
              <a:spAutoFit/>
            </a:bodyPr>
            <a:lstStyle/>
            <a:p>
              <a:pPr algn="just" marL="0" indent="0" lvl="0">
                <a:lnSpc>
                  <a:spcPts val="3119"/>
                </a:lnSpc>
              </a:pPr>
              <a:r>
                <a:rPr lang="en-US" sz="2399" spc="235">
                  <a:solidFill>
                    <a:srgbClr val="FFFFFF"/>
                  </a:solidFill>
                  <a:latin typeface="Alice"/>
                </a:rPr>
                <a:t>Simulating the financial impact of the recommended strategies on profitability, using the dataset to forecast how adjustments in commission rates and discount strategies could potentially transform current losses into profits.</a:t>
              </a:r>
            </a:p>
          </p:txBody>
        </p:sp>
        <p:sp>
          <p:nvSpPr>
            <p:cNvPr name="TextBox 19" id="19"/>
            <p:cNvSpPr txBox="true"/>
            <p:nvPr/>
          </p:nvSpPr>
          <p:spPr>
            <a:xfrm rot="0">
              <a:off x="0" y="-28575"/>
              <a:ext cx="9630266" cy="625785"/>
            </a:xfrm>
            <a:prstGeom prst="rect">
              <a:avLst/>
            </a:prstGeom>
          </p:spPr>
          <p:txBody>
            <a:bodyPr anchor="t" rtlCol="false" tIns="0" lIns="0" bIns="0" rIns="0">
              <a:spAutoFit/>
            </a:bodyPr>
            <a:lstStyle/>
            <a:p>
              <a:pPr algn="just" marL="0" indent="0" lvl="0">
                <a:lnSpc>
                  <a:spcPts val="3876"/>
                </a:lnSpc>
              </a:pPr>
              <a:r>
                <a:rPr lang="en-US" sz="2981" spc="292">
                  <a:solidFill>
                    <a:srgbClr val="FFFFFF"/>
                  </a:solidFill>
                  <a:latin typeface="Oswald"/>
                </a:rPr>
                <a:t> 4.SIMULATION OF STRATEGY IMPACT:</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5280" r="0" b="3195"/>
          <a:stretch>
            <a:fillRect/>
          </a:stretch>
        </p:blipFill>
        <p:spPr>
          <a:xfrm flipH="false" flipV="false" rot="0">
            <a:off x="258123" y="1779050"/>
            <a:ext cx="17827818" cy="8064133"/>
          </a:xfrm>
          <a:prstGeom prst="rect">
            <a:avLst/>
          </a:prstGeom>
        </p:spPr>
      </p:pic>
      <p:sp>
        <p:nvSpPr>
          <p:cNvPr name="TextBox 3" id="3"/>
          <p:cNvSpPr txBox="true"/>
          <p:nvPr/>
        </p:nvSpPr>
        <p:spPr>
          <a:xfrm rot="0">
            <a:off x="526025" y="409575"/>
            <a:ext cx="5842616" cy="1228725"/>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FFFFFF"/>
                </a:solidFill>
                <a:latin typeface="Gagalin"/>
              </a:rPr>
              <a:t>RESult:</a:t>
            </a:r>
          </a:p>
        </p:txBody>
      </p:sp>
    </p:spTree>
  </p:cSld>
  <p:clrMapOvr>
    <a:masterClrMapping/>
  </p:clrMapOvr>
  <p:timing>
    <p:tnLst>
      <p:par>
        <p:cTn dur="indefinite" restart="never" nodeType="tmRoot">
          <p:childTnLst>
            <p:video>
              <p:cMediaNode vol="0">
                <p:cTn fill="hold" display="false">
                  <p:stCondLst>
                    <p:cond delay="indefinite"/>
                  </p:stCondLst>
                </p:cTn>
                <p:tgtEl>
                  <p:spTgt spid="2"/>
                </p:tgtEl>
              </p:cMediaNode>
            </p:video>
          </p:childTnLst>
        </p:cTn>
      </p:par>
    </p:tnLst>
  </p:timing>
</p:sld>
</file>

<file path=ppt/slides/slide9.xml><?xml version="1.0" encoding="utf-8"?>
<p:sld xmlns:p="http://schemas.openxmlformats.org/presentationml/2006/main" xmlns:a="http://schemas.openxmlformats.org/drawingml/2006/main">
  <p:cSld>
    <p:bg>
      <p:bgPr>
        <a:solidFill>
          <a:srgbClr val="050A30"/>
        </a:solidFill>
      </p:bgPr>
    </p:bg>
    <p:spTree>
      <p:nvGrpSpPr>
        <p:cNvPr id="1" name=""/>
        <p:cNvGrpSpPr/>
        <p:nvPr/>
      </p:nvGrpSpPr>
      <p:grpSpPr>
        <a:xfrm>
          <a:off x="0" y="0"/>
          <a:ext cx="0" cy="0"/>
          <a:chOff x="0" y="0"/>
          <a:chExt cx="0" cy="0"/>
        </a:xfrm>
      </p:grpSpPr>
      <p:sp>
        <p:nvSpPr>
          <p:cNvPr name="TextBox 2" id="2"/>
          <p:cNvSpPr txBox="true"/>
          <p:nvPr/>
        </p:nvSpPr>
        <p:spPr>
          <a:xfrm rot="0">
            <a:off x="6970634" y="1374953"/>
            <a:ext cx="9332318" cy="6073196"/>
          </a:xfrm>
          <a:prstGeom prst="rect">
            <a:avLst/>
          </a:prstGeom>
        </p:spPr>
        <p:txBody>
          <a:bodyPr anchor="t" rtlCol="false" tIns="0" lIns="0" bIns="0" rIns="0">
            <a:spAutoFit/>
          </a:bodyPr>
          <a:lstStyle/>
          <a:p>
            <a:pPr algn="just" marL="0" indent="0" lvl="0">
              <a:lnSpc>
                <a:spcPts val="4864"/>
              </a:lnSpc>
              <a:spcBef>
                <a:spcPct val="0"/>
              </a:spcBef>
            </a:pPr>
            <a:r>
              <a:rPr lang="en-US" sz="3243" spc="-32">
                <a:solidFill>
                  <a:srgbClr val="FFFFFF"/>
                </a:solidFill>
                <a:latin typeface="Arimo"/>
              </a:rPr>
              <a:t>Analyzing the cost and profitability of a food delivery company involves a comprehensive examination of all expenses related to delivering food orders. This encompasses direct costs such as delivery fees and packaging, as well as indirect expenses like customer discounts and restaurant commission fees. By comparing these costs against the revenue generated, primarily through order values and commission fees, the analysis aims to provide insights into the service's profitability per order.</a:t>
            </a:r>
          </a:p>
        </p:txBody>
      </p:sp>
      <p:sp>
        <p:nvSpPr>
          <p:cNvPr name="TextBox 3" id="3"/>
          <p:cNvSpPr txBox="true"/>
          <p:nvPr/>
        </p:nvSpPr>
        <p:spPr>
          <a:xfrm rot="0">
            <a:off x="1536365" y="2328965"/>
            <a:ext cx="5842616" cy="1228725"/>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FFFFFF"/>
                </a:solidFill>
                <a:latin typeface="Gagalin"/>
              </a:rPr>
              <a:t>SUMMARY: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DAGHvrIegxE</dc:identifier>
  <dcterms:modified xsi:type="dcterms:W3CDTF">2011-08-01T06:04:30Z</dcterms:modified>
  <cp:revision>1</cp:revision>
  <dc:title>project</dc:title>
</cp:coreProperties>
</file>

<file path=docProps/thumbnail.jpeg>
</file>